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57" r:id="rId3"/>
    <p:sldId id="261" r:id="rId4"/>
    <p:sldId id="279" r:id="rId5"/>
    <p:sldId id="258" r:id="rId6"/>
    <p:sldId id="262" r:id="rId7"/>
    <p:sldId id="259" r:id="rId8"/>
    <p:sldId id="263" r:id="rId9"/>
    <p:sldId id="264" r:id="rId10"/>
    <p:sldId id="266" r:id="rId11"/>
    <p:sldId id="265" r:id="rId12"/>
    <p:sldId id="267" r:id="rId13"/>
    <p:sldId id="274" r:id="rId14"/>
    <p:sldId id="268" r:id="rId15"/>
    <p:sldId id="273" r:id="rId16"/>
    <p:sldId id="277" r:id="rId17"/>
    <p:sldId id="278" r:id="rId18"/>
    <p:sldId id="271" r:id="rId19"/>
    <p:sldId id="275" r:id="rId20"/>
    <p:sldId id="272" r:id="rId21"/>
    <p:sldId id="276" r:id="rId22"/>
    <p:sldId id="280" r:id="rId2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4660"/>
  </p:normalViewPr>
  <p:slideViewPr>
    <p:cSldViewPr>
      <p:cViewPr varScale="1">
        <p:scale>
          <a:sx n="64" d="100"/>
          <a:sy n="64" d="100"/>
        </p:scale>
        <p:origin x="-9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CF54F4-E1A8-40F3-B4FB-E71947944C74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6186A-D72B-4F43-AA58-418B7AB2303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6186A-D72B-4F43-AA58-418B7AB23036}" type="slidenum">
              <a:rPr lang="es-MX" smtClean="0"/>
              <a:pPr/>
              <a:t>9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6186A-D72B-4F43-AA58-418B7AB23036}" type="slidenum">
              <a:rPr lang="es-MX" smtClean="0"/>
              <a:pPr/>
              <a:t>11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30B05BA-4424-4EDD-AF8B-3C750A6E99F7}" type="datetimeFigureOut">
              <a:rPr lang="es-MX" smtClean="0"/>
              <a:pPr/>
              <a:t>30/01/2012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4CE88AC-C97A-4181-843A-2E609AECD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licaciones.info/decimales/fraccion.htm" TargetMode="External"/><Relationship Id="rId2" Type="http://schemas.openxmlformats.org/officeDocument/2006/relationships/hyperlink" Target="http://www.disfrutalasmatematicas.com/numeros/fracciones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ibrosvivos.net/smtc/homeTC.asp?TemaClave=1117" TargetMode="External"/><Relationship Id="rId4" Type="http://schemas.openxmlformats.org/officeDocument/2006/relationships/hyperlink" Target="http://www.profesorenlinea.cl/matematica/FraccionConcepto.ht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36512" y="1700808"/>
            <a:ext cx="9144000" cy="1656184"/>
          </a:xfrm>
        </p:spPr>
        <p:txBody>
          <a:bodyPr>
            <a:prstTxWarp prst="textArchUp">
              <a:avLst>
                <a:gd name="adj" fmla="val 10800004"/>
              </a:avLst>
            </a:prstTxWarp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MX" sz="115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Fracciones</a:t>
            </a:r>
            <a:endParaRPr lang="es-MX" sz="11500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17640"/>
          <a:stretch>
            <a:fillRect/>
          </a:stretch>
        </p:blipFill>
        <p:spPr bwMode="auto">
          <a:xfrm>
            <a:off x="1907704" y="2852936"/>
            <a:ext cx="5616624" cy="34780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725817"/>
          </a:xfrm>
        </p:spPr>
        <p:txBody>
          <a:bodyPr/>
          <a:lstStyle/>
          <a:p>
            <a:r>
              <a:rPr lang="es-MX" dirty="0" smtClean="0"/>
              <a:t>Dos fracciones son equivalentes cuando al multiplicarlas en cruz se obtiene el mismo resultado.</a:t>
            </a:r>
          </a:p>
          <a:p>
            <a:pPr>
              <a:buNone/>
            </a:pPr>
            <a:endParaRPr lang="es-MX" dirty="0" smtClean="0"/>
          </a:p>
          <a:p>
            <a:endParaRPr lang="es-MX" dirty="0"/>
          </a:p>
        </p:txBody>
      </p:sp>
      <p:sp>
        <p:nvSpPr>
          <p:cNvPr id="14" name="13 Flecha derecha"/>
          <p:cNvSpPr/>
          <p:nvPr/>
        </p:nvSpPr>
        <p:spPr>
          <a:xfrm rot="1866825">
            <a:off x="1979712" y="4475391"/>
            <a:ext cx="1296144" cy="36004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Flecha derecha"/>
          <p:cNvSpPr/>
          <p:nvPr/>
        </p:nvSpPr>
        <p:spPr>
          <a:xfrm rot="19972692">
            <a:off x="1968906" y="4411957"/>
            <a:ext cx="1296144" cy="360040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4" name="3 Grupo"/>
          <p:cNvGrpSpPr/>
          <p:nvPr/>
        </p:nvGrpSpPr>
        <p:grpSpPr>
          <a:xfrm>
            <a:off x="899592" y="3645024"/>
            <a:ext cx="3528232" cy="1931442"/>
            <a:chOff x="3059832" y="4581128"/>
            <a:chExt cx="3528232" cy="1931442"/>
          </a:xfrm>
        </p:grpSpPr>
        <p:grpSp>
          <p:nvGrpSpPr>
            <p:cNvPr id="5" name="3 Grupo"/>
            <p:cNvGrpSpPr/>
            <p:nvPr/>
          </p:nvGrpSpPr>
          <p:grpSpPr>
            <a:xfrm>
              <a:off x="3059832" y="4581128"/>
              <a:ext cx="1990312" cy="1931442"/>
              <a:chOff x="683568" y="4089846"/>
              <a:chExt cx="1990312" cy="1931442"/>
            </a:xfrm>
          </p:grpSpPr>
          <p:grpSp>
            <p:nvGrpSpPr>
              <p:cNvPr id="9" name="3 Grupo"/>
              <p:cNvGrpSpPr/>
              <p:nvPr/>
            </p:nvGrpSpPr>
            <p:grpSpPr>
              <a:xfrm>
                <a:off x="683568" y="4089846"/>
                <a:ext cx="1440000" cy="1931442"/>
                <a:chOff x="467704" y="3717032"/>
                <a:chExt cx="1440000" cy="1931442"/>
              </a:xfrm>
            </p:grpSpPr>
            <p:sp>
              <p:nvSpPr>
                <p:cNvPr id="11" name="7 Rectángulo"/>
                <p:cNvSpPr/>
                <p:nvPr/>
              </p:nvSpPr>
              <p:spPr>
                <a:xfrm>
                  <a:off x="903600" y="3717032"/>
                  <a:ext cx="527709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s-ES" sz="5400" b="1" cap="all" spc="0" dirty="0" smtClean="0">
                      <a:ln w="9000" cmpd="sng">
                        <a:solidFill>
                          <a:schemeClr val="accent4">
                            <a:shade val="50000"/>
                            <a:satMod val="120000"/>
                          </a:schemeClr>
                        </a:solidFill>
                        <a:prstDash val="solid"/>
                      </a:ln>
                      <a:gradFill>
                        <a:gsLst>
                          <a:gs pos="0">
                            <a:schemeClr val="accent4">
                              <a:shade val="20000"/>
                              <a:satMod val="245000"/>
                            </a:schemeClr>
                          </a:gs>
                          <a:gs pos="43000">
                            <a:schemeClr val="accent4">
                              <a:satMod val="255000"/>
                            </a:schemeClr>
                          </a:gs>
                          <a:gs pos="48000">
                            <a:schemeClr val="accent4">
                              <a:shade val="85000"/>
                              <a:satMod val="255000"/>
                            </a:schemeClr>
                          </a:gs>
                          <a:gs pos="100000">
                            <a:schemeClr val="accent4">
                              <a:shade val="20000"/>
                              <a:satMod val="245000"/>
                            </a:schemeClr>
                          </a:gs>
                        </a:gsLst>
                        <a:lin ang="5400000"/>
                      </a:gradFill>
                      <a:effectLst>
                        <a:reflection blurRad="12700" stA="28000" endPos="45000" dist="1000" dir="5400000" sy="-100000" algn="bl" rotWithShape="0"/>
                      </a:effectLst>
                    </a:rPr>
                    <a:t>1</a:t>
                  </a:r>
                  <a:endParaRPr lang="es-ES" sz="5400" b="1" cap="all" spc="0" dirty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</a:endParaRPr>
                </a:p>
              </p:txBody>
            </p:sp>
            <p:sp>
              <p:nvSpPr>
                <p:cNvPr id="12" name="11 Rectángulo"/>
                <p:cNvSpPr/>
                <p:nvPr/>
              </p:nvSpPr>
              <p:spPr>
                <a:xfrm>
                  <a:off x="892378" y="4725144"/>
                  <a:ext cx="556564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  <a:scene3d>
                    <a:camera prst="orthographicFront"/>
                    <a:lightRig rig="soft" dir="tl">
                      <a:rot lat="0" lon="0" rev="0"/>
                    </a:lightRig>
                  </a:scene3d>
                  <a:sp3d contourW="25400" prstMaterial="matte">
                    <a:bevelT w="25400" h="55880" prst="artDeco"/>
                    <a:contourClr>
                      <a:schemeClr val="accent2">
                        <a:tint val="20000"/>
                      </a:schemeClr>
                    </a:contourClr>
                  </a:sp3d>
                </a:bodyPr>
                <a:lstStyle/>
                <a:p>
                  <a:pPr algn="ctr"/>
                  <a:r>
                    <a:rPr lang="es-ES" sz="5400" b="1" spc="50" dirty="0" smtClean="0">
                      <a:ln w="11430"/>
                      <a:gradFill>
                        <a:gsLst>
                          <a:gs pos="25000">
                            <a:schemeClr val="accent2">
                              <a:satMod val="155000"/>
                            </a:schemeClr>
                          </a:gs>
                          <a:gs pos="100000">
                            <a:schemeClr val="accent2">
                              <a:shade val="45000"/>
                              <a:satMod val="165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</a:rPr>
                    <a:t>4</a:t>
                  </a:r>
                  <a:endParaRPr lang="es-ES" sz="5400" b="1" cap="none" spc="50" dirty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</a:endParaRPr>
                </a:p>
              </p:txBody>
            </p:sp>
            <p:cxnSp>
              <p:nvCxnSpPr>
                <p:cNvPr id="13" name="12 Conector recto"/>
                <p:cNvCxnSpPr/>
                <p:nvPr/>
              </p:nvCxnSpPr>
              <p:spPr>
                <a:xfrm>
                  <a:off x="467704" y="4725144"/>
                  <a:ext cx="1440000" cy="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accent5"/>
                </a:lnRef>
                <a:fillRef idx="0">
                  <a:schemeClr val="accent5"/>
                </a:fillRef>
                <a:effectRef idx="2">
                  <a:schemeClr val="accent5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9 Rectángulo"/>
              <p:cNvSpPr/>
              <p:nvPr/>
            </p:nvSpPr>
            <p:spPr>
              <a:xfrm>
                <a:off x="2123728" y="4581128"/>
                <a:ext cx="55015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dirty="0" smtClean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rPr>
                  <a:t>=</a:t>
                </a:r>
                <a:endParaRPr lang="es-ES" sz="54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6" name="5 Rectángulo"/>
            <p:cNvSpPr/>
            <p:nvPr/>
          </p:nvSpPr>
          <p:spPr>
            <a:xfrm>
              <a:off x="5586364" y="4581128"/>
              <a:ext cx="52290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3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sp>
          <p:nvSpPr>
            <p:cNvPr id="7" name="6 Rectángulo"/>
            <p:cNvSpPr/>
            <p:nvPr/>
          </p:nvSpPr>
          <p:spPr>
            <a:xfrm>
              <a:off x="5407630" y="5589240"/>
              <a:ext cx="886781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12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cxnSp>
          <p:nvCxnSpPr>
            <p:cNvPr id="8" name="7 Conector recto"/>
            <p:cNvCxnSpPr/>
            <p:nvPr/>
          </p:nvCxnSpPr>
          <p:spPr>
            <a:xfrm>
              <a:off x="5148064" y="5589240"/>
              <a:ext cx="144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16" name="7 Rectángulo"/>
          <p:cNvSpPr/>
          <p:nvPr/>
        </p:nvSpPr>
        <p:spPr>
          <a:xfrm>
            <a:off x="5004048" y="5373216"/>
            <a:ext cx="3211135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 </a:t>
            </a:r>
            <a:r>
              <a:rPr lang="es-E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 </a:t>
            </a:r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12= 4</a:t>
            </a:r>
            <a:r>
              <a:rPr lang="es-E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</a:t>
            </a:r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s-E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7 Rectángulo"/>
          <p:cNvSpPr/>
          <p:nvPr/>
        </p:nvSpPr>
        <p:spPr>
          <a:xfrm>
            <a:off x="5077111" y="3356992"/>
            <a:ext cx="2920992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 </a:t>
            </a:r>
            <a:r>
              <a:rPr lang="es-E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 </a:t>
            </a:r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12= 12</a:t>
            </a:r>
            <a:endParaRPr lang="es-E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7 Rectángulo"/>
          <p:cNvSpPr/>
          <p:nvPr/>
        </p:nvSpPr>
        <p:spPr>
          <a:xfrm>
            <a:off x="5094822" y="4221088"/>
            <a:ext cx="2789546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 x 3= 12</a:t>
            </a:r>
            <a:endParaRPr lang="es-E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Simplificar fracciones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556793"/>
            <a:ext cx="8435280" cy="230425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MX" dirty="0" smtClean="0"/>
              <a:t>Consiste en hallar la fracción equivalente más pequeña posible; para ello, lo primero que hacemos es buscar el mayor número que divide exactamente (resto = 0) al numerador y al denominador (mayor divisor común) y después dividimos el numerador y el denominador por este mayor divisor común.</a:t>
            </a:r>
            <a:endParaRPr lang="es-MX" dirty="0"/>
          </a:p>
        </p:txBody>
      </p:sp>
      <p:grpSp>
        <p:nvGrpSpPr>
          <p:cNvPr id="10" name="9 Grupo"/>
          <p:cNvGrpSpPr/>
          <p:nvPr/>
        </p:nvGrpSpPr>
        <p:grpSpPr>
          <a:xfrm>
            <a:off x="144016" y="4509120"/>
            <a:ext cx="3528232" cy="1931442"/>
            <a:chOff x="3059832" y="4581128"/>
            <a:chExt cx="3528232" cy="1931442"/>
          </a:xfrm>
        </p:grpSpPr>
        <p:grpSp>
          <p:nvGrpSpPr>
            <p:cNvPr id="11" name="3 Grupo"/>
            <p:cNvGrpSpPr/>
            <p:nvPr/>
          </p:nvGrpSpPr>
          <p:grpSpPr>
            <a:xfrm>
              <a:off x="3059832" y="4581128"/>
              <a:ext cx="1990312" cy="1931442"/>
              <a:chOff x="683568" y="4089846"/>
              <a:chExt cx="1990312" cy="1931442"/>
            </a:xfrm>
          </p:grpSpPr>
          <p:grpSp>
            <p:nvGrpSpPr>
              <p:cNvPr id="15" name="3 Grupo"/>
              <p:cNvGrpSpPr/>
              <p:nvPr/>
            </p:nvGrpSpPr>
            <p:grpSpPr>
              <a:xfrm>
                <a:off x="683568" y="4089846"/>
                <a:ext cx="1440000" cy="1931442"/>
                <a:chOff x="467704" y="3717032"/>
                <a:chExt cx="1440000" cy="1931442"/>
              </a:xfrm>
            </p:grpSpPr>
            <p:sp>
              <p:nvSpPr>
                <p:cNvPr id="17" name="7 Rectángulo"/>
                <p:cNvSpPr/>
                <p:nvPr/>
              </p:nvSpPr>
              <p:spPr>
                <a:xfrm>
                  <a:off x="727270" y="3717032"/>
                  <a:ext cx="880369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s-ES" sz="5400" b="1" cap="all" spc="0" dirty="0" smtClean="0">
                      <a:ln w="9000" cmpd="sng">
                        <a:solidFill>
                          <a:schemeClr val="accent4">
                            <a:shade val="50000"/>
                            <a:satMod val="120000"/>
                          </a:schemeClr>
                        </a:solidFill>
                        <a:prstDash val="solid"/>
                      </a:ln>
                      <a:gradFill>
                        <a:gsLst>
                          <a:gs pos="0">
                            <a:schemeClr val="accent4">
                              <a:shade val="20000"/>
                              <a:satMod val="245000"/>
                            </a:schemeClr>
                          </a:gs>
                          <a:gs pos="43000">
                            <a:schemeClr val="accent4">
                              <a:satMod val="255000"/>
                            </a:schemeClr>
                          </a:gs>
                          <a:gs pos="48000">
                            <a:schemeClr val="accent4">
                              <a:shade val="85000"/>
                              <a:satMod val="255000"/>
                            </a:schemeClr>
                          </a:gs>
                          <a:gs pos="100000">
                            <a:schemeClr val="accent4">
                              <a:shade val="20000"/>
                              <a:satMod val="245000"/>
                            </a:schemeClr>
                          </a:gs>
                        </a:gsLst>
                        <a:lin ang="5400000"/>
                      </a:gradFill>
                      <a:effectLst>
                        <a:reflection blurRad="12700" stA="28000" endPos="45000" dist="1000" dir="5400000" sy="-100000" algn="bl" rotWithShape="0"/>
                      </a:effectLst>
                    </a:rPr>
                    <a:t>30</a:t>
                  </a:r>
                  <a:endParaRPr lang="es-ES" sz="5400" b="1" cap="all" spc="0" dirty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</a:endParaRPr>
                </a:p>
              </p:txBody>
            </p:sp>
            <p:sp>
              <p:nvSpPr>
                <p:cNvPr id="18" name="17 Rectángulo"/>
                <p:cNvSpPr/>
                <p:nvPr/>
              </p:nvSpPr>
              <p:spPr>
                <a:xfrm>
                  <a:off x="716049" y="4725144"/>
                  <a:ext cx="909223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  <a:scene3d>
                    <a:camera prst="orthographicFront"/>
                    <a:lightRig rig="soft" dir="tl">
                      <a:rot lat="0" lon="0" rev="0"/>
                    </a:lightRig>
                  </a:scene3d>
                  <a:sp3d contourW="25400" prstMaterial="matte">
                    <a:bevelT w="25400" h="55880" prst="artDeco"/>
                    <a:contourClr>
                      <a:schemeClr val="accent2">
                        <a:tint val="20000"/>
                      </a:schemeClr>
                    </a:contourClr>
                  </a:sp3d>
                </a:bodyPr>
                <a:lstStyle/>
                <a:p>
                  <a:pPr algn="ctr"/>
                  <a:r>
                    <a:rPr lang="es-ES" sz="5400" b="1" spc="50" dirty="0" smtClean="0">
                      <a:ln w="11430"/>
                      <a:gradFill>
                        <a:gsLst>
                          <a:gs pos="25000">
                            <a:schemeClr val="accent2">
                              <a:satMod val="155000"/>
                            </a:schemeClr>
                          </a:gs>
                          <a:gs pos="100000">
                            <a:schemeClr val="accent2">
                              <a:shade val="45000"/>
                              <a:satMod val="165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</a:rPr>
                    <a:t>42</a:t>
                  </a:r>
                  <a:endParaRPr lang="es-ES" sz="5400" b="1" cap="none" spc="50" dirty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</a:endParaRPr>
                </a:p>
              </p:txBody>
            </p:sp>
            <p:cxnSp>
              <p:nvCxnSpPr>
                <p:cNvPr id="19" name="18 Conector recto"/>
                <p:cNvCxnSpPr/>
                <p:nvPr/>
              </p:nvCxnSpPr>
              <p:spPr>
                <a:xfrm>
                  <a:off x="467704" y="4725144"/>
                  <a:ext cx="1440000" cy="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accent5"/>
                </a:lnRef>
                <a:fillRef idx="0">
                  <a:schemeClr val="accent5"/>
                </a:fillRef>
                <a:effectRef idx="2">
                  <a:schemeClr val="accent5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" name="15 Rectángulo"/>
              <p:cNvSpPr/>
              <p:nvPr/>
            </p:nvSpPr>
            <p:spPr>
              <a:xfrm>
                <a:off x="2123728" y="4581128"/>
                <a:ext cx="55015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dirty="0" smtClean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rPr>
                  <a:t>=</a:t>
                </a:r>
                <a:endParaRPr lang="es-ES" sz="54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2" name="11 Rectángulo"/>
            <p:cNvSpPr/>
            <p:nvPr/>
          </p:nvSpPr>
          <p:spPr>
            <a:xfrm>
              <a:off x="5586364" y="4581128"/>
              <a:ext cx="52290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5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sp>
          <p:nvSpPr>
            <p:cNvPr id="13" name="12 Rectángulo"/>
            <p:cNvSpPr/>
            <p:nvPr/>
          </p:nvSpPr>
          <p:spPr>
            <a:xfrm>
              <a:off x="5586364" y="5589240"/>
              <a:ext cx="529312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7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cxnSp>
          <p:nvCxnSpPr>
            <p:cNvPr id="14" name="13 Conector recto"/>
            <p:cNvCxnSpPr/>
            <p:nvPr/>
          </p:nvCxnSpPr>
          <p:spPr>
            <a:xfrm>
              <a:off x="5148064" y="5589240"/>
              <a:ext cx="144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0" name="19 Elipse"/>
          <p:cNvSpPr/>
          <p:nvPr/>
        </p:nvSpPr>
        <p:spPr>
          <a:xfrm>
            <a:off x="2088232" y="4464496"/>
            <a:ext cx="1800200" cy="220486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CuadroTexto"/>
          <p:cNvSpPr txBox="1"/>
          <p:nvPr/>
        </p:nvSpPr>
        <p:spPr>
          <a:xfrm>
            <a:off x="4104456" y="4005064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Se obtuvo:</a:t>
            </a:r>
            <a:endParaRPr lang="es-MX" sz="2400" dirty="0"/>
          </a:p>
        </p:txBody>
      </p:sp>
      <p:sp>
        <p:nvSpPr>
          <p:cNvPr id="37" name="36 Flecha curvada hacia abajo"/>
          <p:cNvSpPr/>
          <p:nvPr/>
        </p:nvSpPr>
        <p:spPr>
          <a:xfrm>
            <a:off x="3456384" y="3717032"/>
            <a:ext cx="2952328" cy="9361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grpSp>
        <p:nvGrpSpPr>
          <p:cNvPr id="41" name="40 Grupo"/>
          <p:cNvGrpSpPr/>
          <p:nvPr/>
        </p:nvGrpSpPr>
        <p:grpSpPr>
          <a:xfrm>
            <a:off x="4320480" y="4553744"/>
            <a:ext cx="4644008" cy="2187624"/>
            <a:chOff x="4320480" y="4553744"/>
            <a:chExt cx="4644008" cy="2187624"/>
          </a:xfrm>
        </p:grpSpPr>
        <p:grpSp>
          <p:nvGrpSpPr>
            <p:cNvPr id="21" name="20 Grupo"/>
            <p:cNvGrpSpPr/>
            <p:nvPr/>
          </p:nvGrpSpPr>
          <p:grpSpPr>
            <a:xfrm>
              <a:off x="4392488" y="4553744"/>
              <a:ext cx="2520280" cy="1989987"/>
              <a:chOff x="3059832" y="4581128"/>
              <a:chExt cx="3528232" cy="1880764"/>
            </a:xfrm>
          </p:grpSpPr>
          <p:grpSp>
            <p:nvGrpSpPr>
              <p:cNvPr id="22" name="3 Grupo"/>
              <p:cNvGrpSpPr/>
              <p:nvPr/>
            </p:nvGrpSpPr>
            <p:grpSpPr>
              <a:xfrm>
                <a:off x="3059832" y="4581128"/>
                <a:ext cx="2130356" cy="1783258"/>
                <a:chOff x="683568" y="4089846"/>
                <a:chExt cx="2130356" cy="1783258"/>
              </a:xfrm>
            </p:grpSpPr>
            <p:grpSp>
              <p:nvGrpSpPr>
                <p:cNvPr id="26" name="3 Grupo"/>
                <p:cNvGrpSpPr/>
                <p:nvPr/>
              </p:nvGrpSpPr>
              <p:grpSpPr>
                <a:xfrm>
                  <a:off x="683568" y="4089846"/>
                  <a:ext cx="1440000" cy="1783258"/>
                  <a:chOff x="467704" y="3717032"/>
                  <a:chExt cx="1440000" cy="1783258"/>
                </a:xfrm>
              </p:grpSpPr>
              <p:sp>
                <p:nvSpPr>
                  <p:cNvPr id="28" name="7 Rectángulo"/>
                  <p:cNvSpPr/>
                  <p:nvPr/>
                </p:nvSpPr>
                <p:spPr>
                  <a:xfrm>
                    <a:off x="551224" y="3717032"/>
                    <a:ext cx="1232461" cy="872652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5400" b="1" cap="all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rPr>
                      <a:t>30</a:t>
                    </a:r>
                    <a:endParaRPr lang="es-ES" sz="5400" b="1" cap="all" spc="0" dirty="0">
                      <a:ln w="9000" cmpd="sng">
                        <a:solidFill>
                          <a:schemeClr val="accent4">
                            <a:shade val="50000"/>
                            <a:satMod val="120000"/>
                          </a:schemeClr>
                        </a:solidFill>
                        <a:prstDash val="solid"/>
                      </a:ln>
                      <a:gradFill>
                        <a:gsLst>
                          <a:gs pos="0">
                            <a:schemeClr val="accent4">
                              <a:shade val="20000"/>
                              <a:satMod val="245000"/>
                            </a:schemeClr>
                          </a:gs>
                          <a:gs pos="43000">
                            <a:schemeClr val="accent4">
                              <a:satMod val="255000"/>
                            </a:schemeClr>
                          </a:gs>
                          <a:gs pos="48000">
                            <a:schemeClr val="accent4">
                              <a:shade val="85000"/>
                              <a:satMod val="255000"/>
                            </a:schemeClr>
                          </a:gs>
                          <a:gs pos="100000">
                            <a:schemeClr val="accent4">
                              <a:shade val="20000"/>
                              <a:satMod val="245000"/>
                            </a:schemeClr>
                          </a:gs>
                        </a:gsLst>
                        <a:lin ang="5400000"/>
                      </a:gradFill>
                      <a:effectLst>
                        <a:reflection blurRad="12700" stA="28000" endPos="45000" dist="1000" dir="5400000" sy="-100000" algn="bl" rotWithShape="0"/>
                      </a:effectLst>
                    </a:endParaRPr>
                  </a:p>
                </p:txBody>
              </p:sp>
              <p:sp>
                <p:nvSpPr>
                  <p:cNvPr id="29" name="28 Rectángulo"/>
                  <p:cNvSpPr/>
                  <p:nvPr/>
                </p:nvSpPr>
                <p:spPr>
                  <a:xfrm>
                    <a:off x="534233" y="4627638"/>
                    <a:ext cx="1272855" cy="872652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  <a:scene3d>
                      <a:camera prst="orthographicFront"/>
                      <a:lightRig rig="soft" dir="tl">
                        <a:rot lat="0" lon="0" rev="0"/>
                      </a:lightRig>
                    </a:scene3d>
                    <a:sp3d contourW="25400" prstMaterial="matte">
                      <a:bevelT w="25400" h="55880" prst="artDeco"/>
                      <a:contourClr>
                        <a:schemeClr val="accent2">
                          <a:tint val="20000"/>
                        </a:schemeClr>
                      </a:contourClr>
                    </a:sp3d>
                  </a:bodyPr>
                  <a:lstStyle/>
                  <a:p>
                    <a:pPr algn="ctr"/>
                    <a:r>
                      <a:rPr lang="es-ES" sz="5400" b="1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</a:rPr>
                      <a:t>42</a:t>
                    </a:r>
                    <a:endParaRPr lang="es-ES" sz="5400" b="1" cap="none" spc="50" dirty="0">
                      <a:ln w="11430"/>
                      <a:gradFill>
                        <a:gsLst>
                          <a:gs pos="25000">
                            <a:schemeClr val="accent2">
                              <a:satMod val="155000"/>
                            </a:schemeClr>
                          </a:gs>
                          <a:gs pos="100000">
                            <a:schemeClr val="accent2">
                              <a:shade val="45000"/>
                              <a:satMod val="165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</a:endParaRPr>
                  </a:p>
                </p:txBody>
              </p:sp>
              <p:cxnSp>
                <p:nvCxnSpPr>
                  <p:cNvPr id="30" name="29 Conector recto"/>
                  <p:cNvCxnSpPr/>
                  <p:nvPr/>
                </p:nvCxnSpPr>
                <p:spPr>
                  <a:xfrm>
                    <a:off x="467704" y="4725144"/>
                    <a:ext cx="1440000" cy="0"/>
                  </a:xfrm>
                  <a:prstGeom prst="line">
                    <a:avLst/>
                  </a:prstGeom>
                  <a:ln w="76200"/>
                </p:spPr>
                <p:style>
                  <a:lnRef idx="3">
                    <a:schemeClr val="accent5"/>
                  </a:lnRef>
                  <a:fillRef idx="0">
                    <a:schemeClr val="accent5"/>
                  </a:fillRef>
                  <a:effectRef idx="2">
                    <a:schemeClr val="accent5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7" name="26 Rectángulo"/>
                <p:cNvSpPr/>
                <p:nvPr/>
              </p:nvSpPr>
              <p:spPr>
                <a:xfrm>
                  <a:off x="2043746" y="4183783"/>
                  <a:ext cx="770178" cy="872652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s-ES" sz="5400" b="1" dirty="0" smtClean="0">
                      <a:ln w="31550" cmpd="sng">
                        <a:gradFill>
                          <a:gsLst>
                            <a:gs pos="70000">
                              <a:schemeClr val="accent6">
                                <a:shade val="50000"/>
                                <a:satMod val="190000"/>
                              </a:schemeClr>
                            </a:gs>
                            <a:gs pos="0">
                              <a:schemeClr val="accent6">
                                <a:tint val="77000"/>
                                <a:satMod val="180000"/>
                              </a:schemeClr>
                            </a:gs>
                          </a:gsLst>
                          <a:lin ang="5400000"/>
                        </a:gradFill>
                        <a:prstDash val="solid"/>
                      </a:ln>
                      <a:solidFill>
                        <a:schemeClr val="accent6">
                          <a:tint val="15000"/>
                          <a:satMod val="200000"/>
                        </a:schemeClr>
                      </a:solidFill>
                      <a:effectLst>
                        <a:outerShdw blurRad="50800" dist="40000" dir="5400000" algn="tl" rotWithShape="0">
                          <a:srgbClr val="000000">
                            <a:shade val="5000"/>
                            <a:satMod val="120000"/>
                            <a:alpha val="33000"/>
                          </a:srgbClr>
                        </a:outerShdw>
                      </a:effectLst>
                    </a:rPr>
                    <a:t>÷</a:t>
                  </a:r>
                  <a:endParaRPr lang="es-ES" sz="5400" b="1" dirty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23" name="22 Rectángulo"/>
              <p:cNvSpPr/>
              <p:nvPr/>
            </p:nvSpPr>
            <p:spPr>
              <a:xfrm>
                <a:off x="5451506" y="4675065"/>
                <a:ext cx="792617" cy="872652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cap="all" dirty="0" smtClean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</a:rPr>
                  <a:t>6</a:t>
                </a:r>
                <a:endParaRPr lang="es-ES" sz="5400" b="1" cap="all" spc="0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endParaRPr>
              </a:p>
            </p:txBody>
          </p:sp>
          <p:sp>
            <p:nvSpPr>
              <p:cNvPr id="24" name="23 Rectángulo"/>
              <p:cNvSpPr/>
              <p:nvPr/>
            </p:nvSpPr>
            <p:spPr>
              <a:xfrm>
                <a:off x="5450224" y="5589240"/>
                <a:ext cx="801594" cy="872652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/>
                <a:r>
                  <a:rPr lang="es-ES" sz="5400" b="1" spc="50" dirty="0" smtClean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</a:rPr>
                  <a:t>6</a:t>
                </a:r>
                <a:endParaRPr lang="es-ES" sz="5400" b="1" cap="none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endParaRPr>
              </a:p>
            </p:txBody>
          </p:sp>
          <p:cxnSp>
            <p:nvCxnSpPr>
              <p:cNvPr id="25" name="24 Conector recto"/>
              <p:cNvCxnSpPr/>
              <p:nvPr/>
            </p:nvCxnSpPr>
            <p:spPr>
              <a:xfrm>
                <a:off x="5148064" y="5589240"/>
                <a:ext cx="1440000" cy="0"/>
              </a:xfrm>
              <a:prstGeom prst="line">
                <a:avLst/>
              </a:prstGeom>
              <a:ln w="76200"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</p:grpSp>
        <p:grpSp>
          <p:nvGrpSpPr>
            <p:cNvPr id="40" name="39 Grupo"/>
            <p:cNvGrpSpPr/>
            <p:nvPr/>
          </p:nvGrpSpPr>
          <p:grpSpPr>
            <a:xfrm>
              <a:off x="4320480" y="4653136"/>
              <a:ext cx="4644008" cy="2088232"/>
              <a:chOff x="4320480" y="4653136"/>
              <a:chExt cx="4644008" cy="2088232"/>
            </a:xfrm>
          </p:grpSpPr>
          <p:sp>
            <p:nvSpPr>
              <p:cNvPr id="32" name="31 Rectángulo"/>
              <p:cNvSpPr/>
              <p:nvPr/>
            </p:nvSpPr>
            <p:spPr>
              <a:xfrm>
                <a:off x="7920880" y="4653136"/>
                <a:ext cx="522900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cap="all" dirty="0" smtClean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</a:rPr>
                  <a:t>5</a:t>
                </a:r>
                <a:endParaRPr lang="es-ES" sz="5400" b="1" cap="all" spc="0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endParaRPr>
              </a:p>
            </p:txBody>
          </p:sp>
          <p:grpSp>
            <p:nvGrpSpPr>
              <p:cNvPr id="39" name="38 Grupo"/>
              <p:cNvGrpSpPr/>
              <p:nvPr/>
            </p:nvGrpSpPr>
            <p:grpSpPr>
              <a:xfrm>
                <a:off x="4320480" y="4797152"/>
                <a:ext cx="4644008" cy="1944216"/>
                <a:chOff x="4320480" y="4797152"/>
                <a:chExt cx="4644008" cy="1944216"/>
              </a:xfrm>
            </p:grpSpPr>
            <p:sp>
              <p:nvSpPr>
                <p:cNvPr id="31" name="30 Rectángulo"/>
                <p:cNvSpPr/>
                <p:nvPr/>
              </p:nvSpPr>
              <p:spPr>
                <a:xfrm>
                  <a:off x="6912768" y="5097958"/>
                  <a:ext cx="550152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s-ES" sz="5400" b="1" dirty="0" smtClean="0">
                      <a:ln w="31550" cmpd="sng">
                        <a:gradFill>
                          <a:gsLst>
                            <a:gs pos="70000">
                              <a:schemeClr val="accent6">
                                <a:shade val="50000"/>
                                <a:satMod val="190000"/>
                              </a:schemeClr>
                            </a:gs>
                            <a:gs pos="0">
                              <a:schemeClr val="accent6">
                                <a:tint val="77000"/>
                                <a:satMod val="180000"/>
                              </a:schemeClr>
                            </a:gs>
                          </a:gsLst>
                          <a:lin ang="5400000"/>
                        </a:gradFill>
                        <a:prstDash val="solid"/>
                      </a:ln>
                      <a:solidFill>
                        <a:schemeClr val="accent6">
                          <a:tint val="15000"/>
                          <a:satMod val="200000"/>
                        </a:schemeClr>
                      </a:solidFill>
                      <a:effectLst>
                        <a:outerShdw blurRad="50800" dist="40000" dir="5400000" algn="tl" rotWithShape="0">
                          <a:srgbClr val="000000">
                            <a:shade val="5000"/>
                            <a:satMod val="120000"/>
                            <a:alpha val="33000"/>
                          </a:srgbClr>
                        </a:outerShdw>
                      </a:effectLst>
                    </a:rPr>
                    <a:t>=</a:t>
                  </a:r>
                  <a:endParaRPr lang="es-ES" sz="5400" b="1" dirty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33" name="32 Rectángulo"/>
                <p:cNvSpPr/>
                <p:nvPr/>
              </p:nvSpPr>
              <p:spPr>
                <a:xfrm>
                  <a:off x="7920880" y="5661248"/>
                  <a:ext cx="529312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  <a:scene3d>
                    <a:camera prst="orthographicFront"/>
                    <a:lightRig rig="soft" dir="tl">
                      <a:rot lat="0" lon="0" rev="0"/>
                    </a:lightRig>
                  </a:scene3d>
                  <a:sp3d contourW="25400" prstMaterial="matte">
                    <a:bevelT w="25400" h="55880" prst="artDeco"/>
                    <a:contourClr>
                      <a:schemeClr val="accent2">
                        <a:tint val="20000"/>
                      </a:schemeClr>
                    </a:contourClr>
                  </a:sp3d>
                </a:bodyPr>
                <a:lstStyle/>
                <a:p>
                  <a:pPr algn="ctr"/>
                  <a:r>
                    <a:rPr lang="es-ES" sz="5400" b="1" spc="50" dirty="0" smtClean="0">
                      <a:ln w="11430"/>
                      <a:gradFill>
                        <a:gsLst>
                          <a:gs pos="25000">
                            <a:schemeClr val="accent2">
                              <a:satMod val="155000"/>
                            </a:schemeClr>
                          </a:gs>
                          <a:gs pos="100000">
                            <a:schemeClr val="accent2">
                              <a:shade val="45000"/>
                              <a:satMod val="165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</a:rPr>
                    <a:t>7</a:t>
                  </a:r>
                  <a:endParaRPr lang="es-ES" sz="5400" b="1" cap="none" spc="50" dirty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</a:endParaRPr>
                </a:p>
              </p:txBody>
            </p:sp>
            <p:cxnSp>
              <p:nvCxnSpPr>
                <p:cNvPr id="34" name="33 Conector recto"/>
                <p:cNvCxnSpPr/>
                <p:nvPr/>
              </p:nvCxnSpPr>
              <p:spPr>
                <a:xfrm>
                  <a:off x="7482580" y="5661248"/>
                  <a:ext cx="1440000" cy="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accent5"/>
                </a:lnRef>
                <a:fillRef idx="0">
                  <a:schemeClr val="accent5"/>
                </a:fillRef>
                <a:effectRef idx="2">
                  <a:schemeClr val="accent5"/>
                </a:effectRef>
                <a:fontRef idx="minor">
                  <a:schemeClr val="tx1"/>
                </a:fontRef>
              </p:style>
            </p:cxnSp>
            <p:sp>
              <p:nvSpPr>
                <p:cNvPr id="36" name="35 Rectángulo redondeado"/>
                <p:cNvSpPr/>
                <p:nvPr/>
              </p:nvSpPr>
              <p:spPr>
                <a:xfrm>
                  <a:off x="4320480" y="4797152"/>
                  <a:ext cx="4644008" cy="1944216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38" name="37 Rectángulo"/>
                <p:cNvSpPr/>
                <p:nvPr/>
              </p:nvSpPr>
              <p:spPr>
                <a:xfrm>
                  <a:off x="5342636" y="5602014"/>
                  <a:ext cx="550152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s-ES" sz="5400" b="1" dirty="0" smtClean="0">
                      <a:ln w="31550" cmpd="sng">
                        <a:gradFill>
                          <a:gsLst>
                            <a:gs pos="70000">
                              <a:schemeClr val="accent6">
                                <a:shade val="50000"/>
                                <a:satMod val="190000"/>
                              </a:schemeClr>
                            </a:gs>
                            <a:gs pos="0">
                              <a:schemeClr val="accent6">
                                <a:tint val="77000"/>
                                <a:satMod val="180000"/>
                              </a:schemeClr>
                            </a:gs>
                          </a:gsLst>
                          <a:lin ang="5400000"/>
                        </a:gradFill>
                        <a:prstDash val="solid"/>
                      </a:ln>
                      <a:solidFill>
                        <a:schemeClr val="accent6">
                          <a:tint val="15000"/>
                          <a:satMod val="200000"/>
                        </a:schemeClr>
                      </a:solidFill>
                      <a:effectLst>
                        <a:outerShdw blurRad="50800" dist="40000" dir="5400000" algn="tl" rotWithShape="0">
                          <a:srgbClr val="000000">
                            <a:shade val="5000"/>
                            <a:satMod val="120000"/>
                            <a:alpha val="33000"/>
                          </a:srgbClr>
                        </a:outerShdw>
                      </a:effectLst>
                    </a:rPr>
                    <a:t>÷</a:t>
                  </a:r>
                  <a:endParaRPr lang="es-ES" sz="5400" b="1" dirty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5" grpId="0"/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Suma de fracciones con denominador común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2589913"/>
          </a:xfrm>
        </p:spPr>
        <p:txBody>
          <a:bodyPr/>
          <a:lstStyle/>
          <a:p>
            <a:pPr algn="just"/>
            <a:r>
              <a:rPr lang="es-MX" dirty="0" smtClean="0"/>
              <a:t>Son fracciones homogéneas ya que tienen el mismo denominador. Las fracciones homogéneas, en suma, se suman los numeradores y el denominador se queda igual.</a:t>
            </a:r>
            <a:endParaRPr lang="es-MX" dirty="0"/>
          </a:p>
        </p:txBody>
      </p:sp>
      <p:sp>
        <p:nvSpPr>
          <p:cNvPr id="22" name="21 CuadroTexto"/>
          <p:cNvSpPr txBox="1"/>
          <p:nvPr/>
        </p:nvSpPr>
        <p:spPr>
          <a:xfrm>
            <a:off x="1691680" y="6381328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Mismo común denominador</a:t>
            </a:r>
            <a:endParaRPr lang="es-MX" sz="2000" dirty="0"/>
          </a:p>
        </p:txBody>
      </p:sp>
      <p:sp>
        <p:nvSpPr>
          <p:cNvPr id="16" name="15 Rectángulo"/>
          <p:cNvSpPr/>
          <p:nvPr/>
        </p:nvSpPr>
        <p:spPr>
          <a:xfrm>
            <a:off x="6436994" y="4017112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4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6450620" y="5025224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43" name="42 Grupo"/>
          <p:cNvGrpSpPr/>
          <p:nvPr/>
        </p:nvGrpSpPr>
        <p:grpSpPr>
          <a:xfrm>
            <a:off x="1691840" y="4005064"/>
            <a:ext cx="5760480" cy="1931442"/>
            <a:chOff x="1691840" y="4005064"/>
            <a:chExt cx="5760480" cy="1931442"/>
          </a:xfrm>
        </p:grpSpPr>
        <p:grpSp>
          <p:nvGrpSpPr>
            <p:cNvPr id="41" name="40 Grupo"/>
            <p:cNvGrpSpPr/>
            <p:nvPr/>
          </p:nvGrpSpPr>
          <p:grpSpPr>
            <a:xfrm>
              <a:off x="1691840" y="4005064"/>
              <a:ext cx="4192580" cy="1931442"/>
              <a:chOff x="1691840" y="4005064"/>
              <a:chExt cx="4192580" cy="1931442"/>
            </a:xfrm>
          </p:grpSpPr>
          <p:grpSp>
            <p:nvGrpSpPr>
              <p:cNvPr id="40" name="39 Grupo"/>
              <p:cNvGrpSpPr/>
              <p:nvPr/>
            </p:nvGrpSpPr>
            <p:grpSpPr>
              <a:xfrm>
                <a:off x="1691840" y="4005064"/>
                <a:ext cx="3528232" cy="1931442"/>
                <a:chOff x="1691840" y="4005064"/>
                <a:chExt cx="3528232" cy="1931442"/>
              </a:xfrm>
            </p:grpSpPr>
            <p:grpSp>
              <p:nvGrpSpPr>
                <p:cNvPr id="33" name="32 Grupo"/>
                <p:cNvGrpSpPr/>
                <p:nvPr/>
              </p:nvGrpSpPr>
              <p:grpSpPr>
                <a:xfrm>
                  <a:off x="1691840" y="4005064"/>
                  <a:ext cx="1440000" cy="1931442"/>
                  <a:chOff x="1691840" y="4005064"/>
                  <a:chExt cx="1440000" cy="1931442"/>
                </a:xfrm>
              </p:grpSpPr>
              <p:sp>
                <p:nvSpPr>
                  <p:cNvPr id="12" name="7 Rectángulo"/>
                  <p:cNvSpPr/>
                  <p:nvPr/>
                </p:nvSpPr>
                <p:spPr>
                  <a:xfrm>
                    <a:off x="2127736" y="4005064"/>
                    <a:ext cx="527709" cy="923330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54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rPr>
                      <a:t>1</a:t>
                    </a:r>
                    <a:endParaRPr lang="es-ES" sz="5400" b="1" cap="all" spc="0" dirty="0">
                      <a:ln w="9000" cmpd="sng">
                        <a:solidFill>
                          <a:schemeClr val="accent4">
                            <a:shade val="50000"/>
                            <a:satMod val="120000"/>
                          </a:schemeClr>
                        </a:solidFill>
                        <a:prstDash val="solid"/>
                      </a:ln>
                      <a:gradFill>
                        <a:gsLst>
                          <a:gs pos="0">
                            <a:schemeClr val="accent4">
                              <a:shade val="20000"/>
                              <a:satMod val="245000"/>
                            </a:schemeClr>
                          </a:gs>
                          <a:gs pos="43000">
                            <a:schemeClr val="accent4">
                              <a:satMod val="255000"/>
                            </a:schemeClr>
                          </a:gs>
                          <a:gs pos="48000">
                            <a:schemeClr val="accent4">
                              <a:shade val="85000"/>
                              <a:satMod val="255000"/>
                            </a:schemeClr>
                          </a:gs>
                          <a:gs pos="100000">
                            <a:schemeClr val="accent4">
                              <a:shade val="20000"/>
                              <a:satMod val="245000"/>
                            </a:schemeClr>
                          </a:gs>
                        </a:gsLst>
                        <a:lin ang="5400000"/>
                      </a:gradFill>
                      <a:effectLst>
                        <a:reflection blurRad="12700" stA="28000" endPos="45000" dist="1000" dir="5400000" sy="-100000" algn="bl" rotWithShape="0"/>
                      </a:effectLst>
                    </a:endParaRPr>
                  </a:p>
                </p:txBody>
              </p:sp>
              <p:sp>
                <p:nvSpPr>
                  <p:cNvPr id="13" name="12 Rectángulo"/>
                  <p:cNvSpPr/>
                  <p:nvPr/>
                </p:nvSpPr>
                <p:spPr>
                  <a:xfrm>
                    <a:off x="2130140" y="5013176"/>
                    <a:ext cx="529312" cy="923330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  <a:scene3d>
                      <a:camera prst="orthographicFront"/>
                      <a:lightRig rig="soft" dir="tl">
                        <a:rot lat="0" lon="0" rev="0"/>
                      </a:lightRig>
                    </a:scene3d>
                    <a:sp3d contourW="25400" prstMaterial="matte">
                      <a:bevelT w="25400" h="55880" prst="artDeco"/>
                      <a:contourClr>
                        <a:schemeClr val="accent2">
                          <a:tint val="20000"/>
                        </a:schemeClr>
                      </a:contourClr>
                    </a:sp3d>
                  </a:bodyPr>
                  <a:lstStyle/>
                  <a:p>
                    <a:pPr algn="ctr"/>
                    <a:r>
                      <a:rPr lang="es-ES" sz="5400" b="1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</a:rPr>
                      <a:t>5</a:t>
                    </a:r>
                    <a:endParaRPr lang="es-ES" sz="5400" b="1" cap="none" spc="50" dirty="0">
                      <a:ln w="11430"/>
                      <a:gradFill>
                        <a:gsLst>
                          <a:gs pos="25000">
                            <a:schemeClr val="accent2">
                              <a:satMod val="155000"/>
                            </a:schemeClr>
                          </a:gs>
                          <a:gs pos="100000">
                            <a:schemeClr val="accent2">
                              <a:shade val="45000"/>
                              <a:satMod val="165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</a:endParaRPr>
                  </a:p>
                </p:txBody>
              </p:sp>
              <p:cxnSp>
                <p:nvCxnSpPr>
                  <p:cNvPr id="14" name="13 Conector recto"/>
                  <p:cNvCxnSpPr/>
                  <p:nvPr/>
                </p:nvCxnSpPr>
                <p:spPr>
                  <a:xfrm>
                    <a:off x="1691840" y="5013176"/>
                    <a:ext cx="1440000" cy="0"/>
                  </a:xfrm>
                  <a:prstGeom prst="line">
                    <a:avLst/>
                  </a:prstGeom>
                  <a:ln w="76200"/>
                </p:spPr>
                <p:style>
                  <a:lnRef idx="3">
                    <a:schemeClr val="accent5"/>
                  </a:lnRef>
                  <a:fillRef idx="0">
                    <a:schemeClr val="accent5"/>
                  </a:fillRef>
                  <a:effectRef idx="2">
                    <a:schemeClr val="accent5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" name="10 Rectángulo"/>
                <p:cNvSpPr/>
                <p:nvPr/>
              </p:nvSpPr>
              <p:spPr>
                <a:xfrm>
                  <a:off x="3132000" y="4496346"/>
                  <a:ext cx="550152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s-ES" sz="5400" b="1" dirty="0" smtClean="0">
                      <a:ln w="31550" cmpd="sng">
                        <a:gradFill>
                          <a:gsLst>
                            <a:gs pos="70000">
                              <a:schemeClr val="accent6">
                                <a:shade val="50000"/>
                                <a:satMod val="190000"/>
                              </a:schemeClr>
                            </a:gs>
                            <a:gs pos="0">
                              <a:schemeClr val="accent6">
                                <a:tint val="77000"/>
                                <a:satMod val="180000"/>
                              </a:schemeClr>
                            </a:gs>
                          </a:gsLst>
                          <a:lin ang="5400000"/>
                        </a:gradFill>
                        <a:prstDash val="solid"/>
                      </a:ln>
                      <a:solidFill>
                        <a:schemeClr val="accent6">
                          <a:tint val="15000"/>
                          <a:satMod val="200000"/>
                        </a:schemeClr>
                      </a:solidFill>
                      <a:effectLst>
                        <a:outerShdw blurRad="50800" dist="40000" dir="5400000" algn="tl" rotWithShape="0">
                          <a:srgbClr val="000000">
                            <a:shade val="5000"/>
                            <a:satMod val="120000"/>
                            <a:alpha val="33000"/>
                          </a:srgbClr>
                        </a:outerShdw>
                      </a:effectLst>
                    </a:rPr>
                    <a:t>+</a:t>
                  </a:r>
                  <a:endParaRPr lang="es-ES" sz="5400" b="1" dirty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endParaRPr>
                </a:p>
              </p:txBody>
            </p:sp>
            <p:grpSp>
              <p:nvGrpSpPr>
                <p:cNvPr id="39" name="38 Grupo"/>
                <p:cNvGrpSpPr/>
                <p:nvPr/>
              </p:nvGrpSpPr>
              <p:grpSpPr>
                <a:xfrm>
                  <a:off x="3780072" y="4005064"/>
                  <a:ext cx="1440000" cy="1931442"/>
                  <a:chOff x="3780072" y="4005064"/>
                  <a:chExt cx="1440000" cy="1931442"/>
                </a:xfrm>
              </p:grpSpPr>
              <p:sp>
                <p:nvSpPr>
                  <p:cNvPr id="7" name="6 Rectángulo"/>
                  <p:cNvSpPr/>
                  <p:nvPr/>
                </p:nvSpPr>
                <p:spPr>
                  <a:xfrm>
                    <a:off x="4218372" y="4005064"/>
                    <a:ext cx="522900" cy="923330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54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rPr>
                      <a:t>3</a:t>
                    </a:r>
                    <a:endParaRPr lang="es-ES" sz="5400" b="1" cap="all" spc="0" dirty="0">
                      <a:ln w="9000" cmpd="sng">
                        <a:solidFill>
                          <a:schemeClr val="accent4">
                            <a:shade val="50000"/>
                            <a:satMod val="120000"/>
                          </a:schemeClr>
                        </a:solidFill>
                        <a:prstDash val="solid"/>
                      </a:ln>
                      <a:gradFill>
                        <a:gsLst>
                          <a:gs pos="0">
                            <a:schemeClr val="accent4">
                              <a:shade val="20000"/>
                              <a:satMod val="245000"/>
                            </a:schemeClr>
                          </a:gs>
                          <a:gs pos="43000">
                            <a:schemeClr val="accent4">
                              <a:satMod val="255000"/>
                            </a:schemeClr>
                          </a:gs>
                          <a:gs pos="48000">
                            <a:schemeClr val="accent4">
                              <a:shade val="85000"/>
                              <a:satMod val="255000"/>
                            </a:schemeClr>
                          </a:gs>
                          <a:gs pos="100000">
                            <a:schemeClr val="accent4">
                              <a:shade val="20000"/>
                              <a:satMod val="245000"/>
                            </a:schemeClr>
                          </a:gs>
                        </a:gsLst>
                        <a:lin ang="5400000"/>
                      </a:gradFill>
                      <a:effectLst>
                        <a:reflection blurRad="12700" stA="28000" endPos="45000" dist="1000" dir="5400000" sy="-100000" algn="bl" rotWithShape="0"/>
                      </a:effectLst>
                    </a:endParaRPr>
                  </a:p>
                </p:txBody>
              </p:sp>
              <p:sp>
                <p:nvSpPr>
                  <p:cNvPr id="8" name="7 Rectángulo"/>
                  <p:cNvSpPr/>
                  <p:nvPr/>
                </p:nvSpPr>
                <p:spPr>
                  <a:xfrm>
                    <a:off x="4218372" y="5013176"/>
                    <a:ext cx="529312" cy="923330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  <a:scene3d>
                      <a:camera prst="orthographicFront"/>
                      <a:lightRig rig="soft" dir="tl">
                        <a:rot lat="0" lon="0" rev="0"/>
                      </a:lightRig>
                    </a:scene3d>
                    <a:sp3d contourW="25400" prstMaterial="matte">
                      <a:bevelT w="25400" h="55880" prst="artDeco"/>
                      <a:contourClr>
                        <a:schemeClr val="accent2">
                          <a:tint val="20000"/>
                        </a:schemeClr>
                      </a:contourClr>
                    </a:sp3d>
                  </a:bodyPr>
                  <a:lstStyle/>
                  <a:p>
                    <a:pPr algn="ctr"/>
                    <a:r>
                      <a:rPr lang="es-ES" sz="5400" b="1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</a:rPr>
                      <a:t>5</a:t>
                    </a:r>
                    <a:endParaRPr lang="es-ES" sz="5400" b="1" cap="none" spc="50" dirty="0">
                      <a:ln w="11430"/>
                      <a:gradFill>
                        <a:gsLst>
                          <a:gs pos="25000">
                            <a:schemeClr val="accent2">
                              <a:satMod val="155000"/>
                            </a:schemeClr>
                          </a:gs>
                          <a:gs pos="100000">
                            <a:schemeClr val="accent2">
                              <a:shade val="45000"/>
                              <a:satMod val="165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</a:endParaRPr>
                  </a:p>
                </p:txBody>
              </p:sp>
              <p:cxnSp>
                <p:nvCxnSpPr>
                  <p:cNvPr id="9" name="8 Conector recto"/>
                  <p:cNvCxnSpPr/>
                  <p:nvPr/>
                </p:nvCxnSpPr>
                <p:spPr>
                  <a:xfrm>
                    <a:off x="3780072" y="5013176"/>
                    <a:ext cx="1440000" cy="0"/>
                  </a:xfrm>
                  <a:prstGeom prst="line">
                    <a:avLst/>
                  </a:prstGeom>
                  <a:ln w="76200"/>
                </p:spPr>
                <p:style>
                  <a:lnRef idx="3">
                    <a:schemeClr val="accent5"/>
                  </a:lnRef>
                  <a:fillRef idx="0">
                    <a:schemeClr val="accent5"/>
                  </a:fillRef>
                  <a:effectRef idx="2">
                    <a:schemeClr val="accent5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5" name="14 Rectángulo"/>
              <p:cNvSpPr/>
              <p:nvPr/>
            </p:nvSpPr>
            <p:spPr>
              <a:xfrm>
                <a:off x="5334268" y="4508394"/>
                <a:ext cx="55015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dirty="0" smtClean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rPr>
                  <a:t>=</a:t>
                </a:r>
                <a:endParaRPr lang="es-ES" sz="54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endParaRPr>
              </a:p>
            </p:txBody>
          </p:sp>
        </p:grpSp>
        <p:cxnSp>
          <p:nvCxnSpPr>
            <p:cNvPr id="18" name="17 Conector recto"/>
            <p:cNvCxnSpPr/>
            <p:nvPr/>
          </p:nvCxnSpPr>
          <p:spPr>
            <a:xfrm>
              <a:off x="6012320" y="5025224"/>
              <a:ext cx="144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0" name="19 Elipse"/>
          <p:cNvSpPr/>
          <p:nvPr/>
        </p:nvSpPr>
        <p:spPr>
          <a:xfrm>
            <a:off x="1979712" y="5229200"/>
            <a:ext cx="792088" cy="792088"/>
          </a:xfrm>
          <a:prstGeom prst="ellipse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4082934" y="5226258"/>
            <a:ext cx="792088" cy="792088"/>
          </a:xfrm>
          <a:prstGeom prst="ellipse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6228184" y="5229200"/>
            <a:ext cx="864096" cy="792088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6" name="25 Conector recto de flecha"/>
          <p:cNvCxnSpPr>
            <a:stCxn id="20" idx="4"/>
          </p:cNvCxnSpPr>
          <p:nvPr/>
        </p:nvCxnSpPr>
        <p:spPr>
          <a:xfrm>
            <a:off x="2375756" y="6021288"/>
            <a:ext cx="324036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>
            <a:stCxn id="21" idx="4"/>
          </p:cNvCxnSpPr>
          <p:nvPr/>
        </p:nvCxnSpPr>
        <p:spPr>
          <a:xfrm flipH="1">
            <a:off x="4139952" y="6018346"/>
            <a:ext cx="339026" cy="36298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44" name="43 Grupo"/>
          <p:cNvGrpSpPr/>
          <p:nvPr/>
        </p:nvGrpSpPr>
        <p:grpSpPr>
          <a:xfrm>
            <a:off x="1763688" y="3748970"/>
            <a:ext cx="4673306" cy="1192198"/>
            <a:chOff x="1763688" y="3748970"/>
            <a:chExt cx="4673306" cy="1192198"/>
          </a:xfrm>
        </p:grpSpPr>
        <p:grpSp>
          <p:nvGrpSpPr>
            <p:cNvPr id="42" name="41 Grupo"/>
            <p:cNvGrpSpPr/>
            <p:nvPr/>
          </p:nvGrpSpPr>
          <p:grpSpPr>
            <a:xfrm>
              <a:off x="1763688" y="3748970"/>
              <a:ext cx="3960440" cy="1192198"/>
              <a:chOff x="1763688" y="3748970"/>
              <a:chExt cx="3960440" cy="1192198"/>
            </a:xfrm>
          </p:grpSpPr>
          <p:sp>
            <p:nvSpPr>
              <p:cNvPr id="30" name="29 Elipse"/>
              <p:cNvSpPr/>
              <p:nvPr/>
            </p:nvSpPr>
            <p:spPr>
              <a:xfrm>
                <a:off x="1979712" y="4221088"/>
                <a:ext cx="792088" cy="648072"/>
              </a:xfrm>
              <a:prstGeom prst="ellipse">
                <a:avLst/>
              </a:prstGeom>
              <a:noFill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31" name="30 Elipse"/>
              <p:cNvSpPr/>
              <p:nvPr/>
            </p:nvSpPr>
            <p:spPr>
              <a:xfrm>
                <a:off x="4067944" y="4293096"/>
                <a:ext cx="792088" cy="648072"/>
              </a:xfrm>
              <a:prstGeom prst="ellipse">
                <a:avLst/>
              </a:prstGeom>
              <a:noFill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32" name="31 CuadroTexto"/>
              <p:cNvSpPr txBox="1"/>
              <p:nvPr/>
            </p:nvSpPr>
            <p:spPr>
              <a:xfrm>
                <a:off x="1763688" y="3748970"/>
                <a:ext cx="39604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2000" dirty="0" smtClean="0"/>
                  <a:t>Se suman los numeradores 1+3=4</a:t>
                </a:r>
                <a:endParaRPr lang="es-MX" sz="2000" dirty="0"/>
              </a:p>
            </p:txBody>
          </p:sp>
          <p:cxnSp>
            <p:nvCxnSpPr>
              <p:cNvPr id="34" name="33 Conector recto de flecha"/>
              <p:cNvCxnSpPr>
                <a:stCxn id="30" idx="6"/>
              </p:cNvCxnSpPr>
              <p:nvPr/>
            </p:nvCxnSpPr>
            <p:spPr>
              <a:xfrm flipV="1">
                <a:off x="2771800" y="4149080"/>
                <a:ext cx="216024" cy="39604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6" name="35 Conector recto de flecha"/>
              <p:cNvCxnSpPr>
                <a:stCxn id="31" idx="2"/>
                <a:endCxn id="32" idx="2"/>
              </p:cNvCxnSpPr>
              <p:nvPr/>
            </p:nvCxnSpPr>
            <p:spPr>
              <a:xfrm flipH="1" flipV="1">
                <a:off x="3743908" y="4149080"/>
                <a:ext cx="324036" cy="46805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38" name="37 Conector recto de flecha"/>
            <p:cNvCxnSpPr>
              <a:endCxn id="16" idx="1"/>
            </p:cNvCxnSpPr>
            <p:nvPr/>
          </p:nvCxnSpPr>
          <p:spPr>
            <a:xfrm>
              <a:off x="5652120" y="4005064"/>
              <a:ext cx="784874" cy="47371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5" name="34 Conector recto de flecha"/>
          <p:cNvCxnSpPr/>
          <p:nvPr/>
        </p:nvCxnSpPr>
        <p:spPr>
          <a:xfrm flipV="1">
            <a:off x="5292080" y="6021288"/>
            <a:ext cx="936104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6" grpId="0"/>
      <p:bldP spid="17" grpId="0"/>
      <p:bldP spid="20" grpId="0" animBg="1"/>
      <p:bldP spid="21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Resta de fracciones con denominador común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12776"/>
            <a:ext cx="8686800" cy="2589913"/>
          </a:xfrm>
        </p:spPr>
        <p:txBody>
          <a:bodyPr/>
          <a:lstStyle/>
          <a:p>
            <a:pPr algn="just"/>
            <a:r>
              <a:rPr lang="es-MX" dirty="0" smtClean="0"/>
              <a:t>Son fracciones homogéneas ya que tienen el mismo denominador. Las fracciones homogéneas, en resta, se restan los numeradores y el denominador se queda igual.</a:t>
            </a:r>
            <a:endParaRPr lang="es-MX" dirty="0"/>
          </a:p>
        </p:txBody>
      </p:sp>
      <p:sp>
        <p:nvSpPr>
          <p:cNvPr id="33" name="32 Rectángulo"/>
          <p:cNvSpPr/>
          <p:nvPr/>
        </p:nvSpPr>
        <p:spPr>
          <a:xfrm>
            <a:off x="6520063" y="3945104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6522468" y="4953216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35" name="34 Grupo"/>
          <p:cNvGrpSpPr/>
          <p:nvPr/>
        </p:nvGrpSpPr>
        <p:grpSpPr>
          <a:xfrm>
            <a:off x="1763688" y="3933056"/>
            <a:ext cx="5760480" cy="1931442"/>
            <a:chOff x="1691840" y="4005064"/>
            <a:chExt cx="5760480" cy="1931442"/>
          </a:xfrm>
        </p:grpSpPr>
        <p:grpSp>
          <p:nvGrpSpPr>
            <p:cNvPr id="36" name="40 Grupo"/>
            <p:cNvGrpSpPr/>
            <p:nvPr/>
          </p:nvGrpSpPr>
          <p:grpSpPr>
            <a:xfrm>
              <a:off x="1691840" y="4005064"/>
              <a:ext cx="4192580" cy="1931442"/>
              <a:chOff x="1691840" y="4005064"/>
              <a:chExt cx="4192580" cy="1931442"/>
            </a:xfrm>
          </p:grpSpPr>
          <p:grpSp>
            <p:nvGrpSpPr>
              <p:cNvPr id="38" name="39 Grupo"/>
              <p:cNvGrpSpPr/>
              <p:nvPr/>
            </p:nvGrpSpPr>
            <p:grpSpPr>
              <a:xfrm>
                <a:off x="1691840" y="4005064"/>
                <a:ext cx="3528232" cy="1931442"/>
                <a:chOff x="1691840" y="4005064"/>
                <a:chExt cx="3528232" cy="1931442"/>
              </a:xfrm>
            </p:grpSpPr>
            <p:grpSp>
              <p:nvGrpSpPr>
                <p:cNvPr id="40" name="32 Grupo"/>
                <p:cNvGrpSpPr/>
                <p:nvPr/>
              </p:nvGrpSpPr>
              <p:grpSpPr>
                <a:xfrm>
                  <a:off x="1691840" y="4005064"/>
                  <a:ext cx="1440000" cy="1931442"/>
                  <a:chOff x="1691840" y="4005064"/>
                  <a:chExt cx="1440000" cy="1931442"/>
                </a:xfrm>
              </p:grpSpPr>
              <p:sp>
                <p:nvSpPr>
                  <p:cNvPr id="46" name="7 Rectángulo"/>
                  <p:cNvSpPr/>
                  <p:nvPr/>
                </p:nvSpPr>
                <p:spPr>
                  <a:xfrm>
                    <a:off x="2116514" y="4005064"/>
                    <a:ext cx="550152" cy="923330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5400" b="1" cap="all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rPr>
                      <a:t>4</a:t>
                    </a:r>
                    <a:endParaRPr lang="es-ES" sz="5400" b="1" cap="all" spc="0" dirty="0">
                      <a:ln w="9000" cmpd="sng">
                        <a:solidFill>
                          <a:schemeClr val="accent4">
                            <a:shade val="50000"/>
                            <a:satMod val="120000"/>
                          </a:schemeClr>
                        </a:solidFill>
                        <a:prstDash val="solid"/>
                      </a:ln>
                      <a:gradFill>
                        <a:gsLst>
                          <a:gs pos="0">
                            <a:schemeClr val="accent4">
                              <a:shade val="20000"/>
                              <a:satMod val="245000"/>
                            </a:schemeClr>
                          </a:gs>
                          <a:gs pos="43000">
                            <a:schemeClr val="accent4">
                              <a:satMod val="255000"/>
                            </a:schemeClr>
                          </a:gs>
                          <a:gs pos="48000">
                            <a:schemeClr val="accent4">
                              <a:shade val="85000"/>
                              <a:satMod val="255000"/>
                            </a:schemeClr>
                          </a:gs>
                          <a:gs pos="100000">
                            <a:schemeClr val="accent4">
                              <a:shade val="20000"/>
                              <a:satMod val="245000"/>
                            </a:schemeClr>
                          </a:gs>
                        </a:gsLst>
                        <a:lin ang="5400000"/>
                      </a:gradFill>
                      <a:effectLst>
                        <a:reflection blurRad="12700" stA="28000" endPos="45000" dist="1000" dir="5400000" sy="-100000" algn="bl" rotWithShape="0"/>
                      </a:effectLst>
                    </a:endParaRPr>
                  </a:p>
                </p:txBody>
              </p:sp>
              <p:sp>
                <p:nvSpPr>
                  <p:cNvPr id="47" name="46 Rectángulo"/>
                  <p:cNvSpPr/>
                  <p:nvPr/>
                </p:nvSpPr>
                <p:spPr>
                  <a:xfrm>
                    <a:off x="2130140" y="5013176"/>
                    <a:ext cx="529312" cy="923330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  <a:scene3d>
                      <a:camera prst="orthographicFront"/>
                      <a:lightRig rig="soft" dir="tl">
                        <a:rot lat="0" lon="0" rev="0"/>
                      </a:lightRig>
                    </a:scene3d>
                    <a:sp3d contourW="25400" prstMaterial="matte">
                      <a:bevelT w="25400" h="55880" prst="artDeco"/>
                      <a:contourClr>
                        <a:schemeClr val="accent2">
                          <a:tint val="20000"/>
                        </a:schemeClr>
                      </a:contourClr>
                    </a:sp3d>
                  </a:bodyPr>
                  <a:lstStyle/>
                  <a:p>
                    <a:pPr algn="ctr"/>
                    <a:r>
                      <a:rPr lang="es-ES" sz="5400" b="1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</a:rPr>
                      <a:t>5</a:t>
                    </a:r>
                    <a:endParaRPr lang="es-ES" sz="5400" b="1" cap="none" spc="50" dirty="0">
                      <a:ln w="11430"/>
                      <a:gradFill>
                        <a:gsLst>
                          <a:gs pos="25000">
                            <a:schemeClr val="accent2">
                              <a:satMod val="155000"/>
                            </a:schemeClr>
                          </a:gs>
                          <a:gs pos="100000">
                            <a:schemeClr val="accent2">
                              <a:shade val="45000"/>
                              <a:satMod val="165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</a:endParaRPr>
                  </a:p>
                </p:txBody>
              </p:sp>
              <p:cxnSp>
                <p:nvCxnSpPr>
                  <p:cNvPr id="48" name="47 Conector recto"/>
                  <p:cNvCxnSpPr/>
                  <p:nvPr/>
                </p:nvCxnSpPr>
                <p:spPr>
                  <a:xfrm>
                    <a:off x="1691840" y="5013176"/>
                    <a:ext cx="1440000" cy="0"/>
                  </a:xfrm>
                  <a:prstGeom prst="line">
                    <a:avLst/>
                  </a:prstGeom>
                  <a:ln w="76200"/>
                </p:spPr>
                <p:style>
                  <a:lnRef idx="3">
                    <a:schemeClr val="accent5"/>
                  </a:lnRef>
                  <a:fillRef idx="0">
                    <a:schemeClr val="accent5"/>
                  </a:fillRef>
                  <a:effectRef idx="2">
                    <a:schemeClr val="accent5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1" name="40 Rectángulo"/>
                <p:cNvSpPr/>
                <p:nvPr/>
              </p:nvSpPr>
              <p:spPr>
                <a:xfrm>
                  <a:off x="3199326" y="4496346"/>
                  <a:ext cx="415499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s-ES" sz="5400" b="1" dirty="0" smtClean="0">
                      <a:ln w="31550" cmpd="sng">
                        <a:gradFill>
                          <a:gsLst>
                            <a:gs pos="70000">
                              <a:schemeClr val="accent6">
                                <a:shade val="50000"/>
                                <a:satMod val="190000"/>
                              </a:schemeClr>
                            </a:gs>
                            <a:gs pos="0">
                              <a:schemeClr val="accent6">
                                <a:tint val="77000"/>
                                <a:satMod val="180000"/>
                              </a:schemeClr>
                            </a:gs>
                          </a:gsLst>
                          <a:lin ang="5400000"/>
                        </a:gradFill>
                        <a:prstDash val="solid"/>
                      </a:ln>
                      <a:solidFill>
                        <a:schemeClr val="accent6">
                          <a:tint val="15000"/>
                          <a:satMod val="200000"/>
                        </a:schemeClr>
                      </a:solidFill>
                      <a:effectLst>
                        <a:outerShdw blurRad="50800" dist="40000" dir="5400000" algn="tl" rotWithShape="0">
                          <a:srgbClr val="000000">
                            <a:shade val="5000"/>
                            <a:satMod val="120000"/>
                            <a:alpha val="33000"/>
                          </a:srgbClr>
                        </a:outerShdw>
                      </a:effectLst>
                    </a:rPr>
                    <a:t>-</a:t>
                  </a:r>
                  <a:endParaRPr lang="es-ES" sz="5400" b="1" dirty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endParaRPr>
                </a:p>
              </p:txBody>
            </p:sp>
            <p:grpSp>
              <p:nvGrpSpPr>
                <p:cNvPr id="42" name="38 Grupo"/>
                <p:cNvGrpSpPr/>
                <p:nvPr/>
              </p:nvGrpSpPr>
              <p:grpSpPr>
                <a:xfrm>
                  <a:off x="3780072" y="4005064"/>
                  <a:ext cx="1440000" cy="1931442"/>
                  <a:chOff x="3780072" y="4005064"/>
                  <a:chExt cx="1440000" cy="1931442"/>
                </a:xfrm>
              </p:grpSpPr>
              <p:sp>
                <p:nvSpPr>
                  <p:cNvPr id="43" name="6 Rectángulo"/>
                  <p:cNvSpPr/>
                  <p:nvPr/>
                </p:nvSpPr>
                <p:spPr>
                  <a:xfrm>
                    <a:off x="4218372" y="4005064"/>
                    <a:ext cx="522900" cy="923330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54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rPr>
                      <a:t>3</a:t>
                    </a:r>
                    <a:endParaRPr lang="es-ES" sz="5400" b="1" cap="all" spc="0" dirty="0">
                      <a:ln w="9000" cmpd="sng">
                        <a:solidFill>
                          <a:schemeClr val="accent4">
                            <a:shade val="50000"/>
                            <a:satMod val="120000"/>
                          </a:schemeClr>
                        </a:solidFill>
                        <a:prstDash val="solid"/>
                      </a:ln>
                      <a:gradFill>
                        <a:gsLst>
                          <a:gs pos="0">
                            <a:schemeClr val="accent4">
                              <a:shade val="20000"/>
                              <a:satMod val="245000"/>
                            </a:schemeClr>
                          </a:gs>
                          <a:gs pos="43000">
                            <a:schemeClr val="accent4">
                              <a:satMod val="255000"/>
                            </a:schemeClr>
                          </a:gs>
                          <a:gs pos="48000">
                            <a:schemeClr val="accent4">
                              <a:shade val="85000"/>
                              <a:satMod val="255000"/>
                            </a:schemeClr>
                          </a:gs>
                          <a:gs pos="100000">
                            <a:schemeClr val="accent4">
                              <a:shade val="20000"/>
                              <a:satMod val="245000"/>
                            </a:schemeClr>
                          </a:gs>
                        </a:gsLst>
                        <a:lin ang="5400000"/>
                      </a:gradFill>
                      <a:effectLst>
                        <a:reflection blurRad="12700" stA="28000" endPos="45000" dist="1000" dir="5400000" sy="-100000" algn="bl" rotWithShape="0"/>
                      </a:effectLst>
                    </a:endParaRPr>
                  </a:p>
                </p:txBody>
              </p:sp>
              <p:sp>
                <p:nvSpPr>
                  <p:cNvPr id="44" name="43 Rectángulo"/>
                  <p:cNvSpPr/>
                  <p:nvPr/>
                </p:nvSpPr>
                <p:spPr>
                  <a:xfrm>
                    <a:off x="4218372" y="5013176"/>
                    <a:ext cx="529312" cy="923330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  <a:scene3d>
                      <a:camera prst="orthographicFront"/>
                      <a:lightRig rig="soft" dir="tl">
                        <a:rot lat="0" lon="0" rev="0"/>
                      </a:lightRig>
                    </a:scene3d>
                    <a:sp3d contourW="25400" prstMaterial="matte">
                      <a:bevelT w="25400" h="55880" prst="artDeco"/>
                      <a:contourClr>
                        <a:schemeClr val="accent2">
                          <a:tint val="20000"/>
                        </a:schemeClr>
                      </a:contourClr>
                    </a:sp3d>
                  </a:bodyPr>
                  <a:lstStyle/>
                  <a:p>
                    <a:pPr algn="ctr"/>
                    <a:r>
                      <a:rPr lang="es-ES" sz="5400" b="1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</a:rPr>
                      <a:t>5</a:t>
                    </a:r>
                    <a:endParaRPr lang="es-ES" sz="5400" b="1" cap="none" spc="50" dirty="0">
                      <a:ln w="11430"/>
                      <a:gradFill>
                        <a:gsLst>
                          <a:gs pos="25000">
                            <a:schemeClr val="accent2">
                              <a:satMod val="155000"/>
                            </a:schemeClr>
                          </a:gs>
                          <a:gs pos="100000">
                            <a:schemeClr val="accent2">
                              <a:shade val="45000"/>
                              <a:satMod val="165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</a:endParaRPr>
                  </a:p>
                </p:txBody>
              </p:sp>
              <p:cxnSp>
                <p:nvCxnSpPr>
                  <p:cNvPr id="45" name="8 Conector recto"/>
                  <p:cNvCxnSpPr/>
                  <p:nvPr/>
                </p:nvCxnSpPr>
                <p:spPr>
                  <a:xfrm>
                    <a:off x="3780072" y="5013176"/>
                    <a:ext cx="1440000" cy="0"/>
                  </a:xfrm>
                  <a:prstGeom prst="line">
                    <a:avLst/>
                  </a:prstGeom>
                  <a:ln w="76200"/>
                </p:spPr>
                <p:style>
                  <a:lnRef idx="3">
                    <a:schemeClr val="accent5"/>
                  </a:lnRef>
                  <a:fillRef idx="0">
                    <a:schemeClr val="accent5"/>
                  </a:fillRef>
                  <a:effectRef idx="2">
                    <a:schemeClr val="accent5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39" name="38 Rectángulo"/>
              <p:cNvSpPr/>
              <p:nvPr/>
            </p:nvSpPr>
            <p:spPr>
              <a:xfrm>
                <a:off x="5334268" y="4508394"/>
                <a:ext cx="55015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dirty="0" smtClean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rPr>
                  <a:t>=</a:t>
                </a:r>
                <a:endParaRPr lang="es-ES" sz="54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endParaRPr>
              </a:p>
            </p:txBody>
          </p:sp>
        </p:grpSp>
        <p:cxnSp>
          <p:nvCxnSpPr>
            <p:cNvPr id="37" name="36 Conector recto"/>
            <p:cNvCxnSpPr/>
            <p:nvPr/>
          </p:nvCxnSpPr>
          <p:spPr>
            <a:xfrm>
              <a:off x="6012320" y="5025224"/>
              <a:ext cx="144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49" name="48 Elipse"/>
          <p:cNvSpPr/>
          <p:nvPr/>
        </p:nvSpPr>
        <p:spPr>
          <a:xfrm>
            <a:off x="2051560" y="5157192"/>
            <a:ext cx="792088" cy="792088"/>
          </a:xfrm>
          <a:prstGeom prst="ellipse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0" name="49 Elipse"/>
          <p:cNvSpPr/>
          <p:nvPr/>
        </p:nvSpPr>
        <p:spPr>
          <a:xfrm>
            <a:off x="4154782" y="5154250"/>
            <a:ext cx="792088" cy="792088"/>
          </a:xfrm>
          <a:prstGeom prst="ellipse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1" name="50 Elipse"/>
          <p:cNvSpPr/>
          <p:nvPr/>
        </p:nvSpPr>
        <p:spPr>
          <a:xfrm>
            <a:off x="6300032" y="5157192"/>
            <a:ext cx="864096" cy="792088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52" name="51 Conector recto de flecha"/>
          <p:cNvCxnSpPr>
            <a:stCxn id="49" idx="4"/>
          </p:cNvCxnSpPr>
          <p:nvPr/>
        </p:nvCxnSpPr>
        <p:spPr>
          <a:xfrm>
            <a:off x="2447604" y="5949280"/>
            <a:ext cx="324036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>
            <a:stCxn id="50" idx="4"/>
          </p:cNvCxnSpPr>
          <p:nvPr/>
        </p:nvCxnSpPr>
        <p:spPr>
          <a:xfrm flipH="1">
            <a:off x="4211800" y="5946338"/>
            <a:ext cx="339026" cy="36298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54" name="53 Grupo"/>
          <p:cNvGrpSpPr/>
          <p:nvPr/>
        </p:nvGrpSpPr>
        <p:grpSpPr>
          <a:xfrm>
            <a:off x="1835536" y="3604954"/>
            <a:ext cx="4684527" cy="1264206"/>
            <a:chOff x="1763688" y="3676962"/>
            <a:chExt cx="4684527" cy="1264206"/>
          </a:xfrm>
        </p:grpSpPr>
        <p:grpSp>
          <p:nvGrpSpPr>
            <p:cNvPr id="55" name="41 Grupo"/>
            <p:cNvGrpSpPr/>
            <p:nvPr/>
          </p:nvGrpSpPr>
          <p:grpSpPr>
            <a:xfrm>
              <a:off x="1763688" y="3676962"/>
              <a:ext cx="3960440" cy="1264206"/>
              <a:chOff x="1763688" y="3676962"/>
              <a:chExt cx="3960440" cy="1264206"/>
            </a:xfrm>
          </p:grpSpPr>
          <p:sp>
            <p:nvSpPr>
              <p:cNvPr id="57" name="56 Elipse"/>
              <p:cNvSpPr/>
              <p:nvPr/>
            </p:nvSpPr>
            <p:spPr>
              <a:xfrm>
                <a:off x="1979712" y="4221088"/>
                <a:ext cx="792088" cy="648072"/>
              </a:xfrm>
              <a:prstGeom prst="ellipse">
                <a:avLst/>
              </a:prstGeom>
              <a:noFill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58" name="57 Elipse"/>
              <p:cNvSpPr/>
              <p:nvPr/>
            </p:nvSpPr>
            <p:spPr>
              <a:xfrm>
                <a:off x="4067944" y="4293096"/>
                <a:ext cx="792088" cy="648072"/>
              </a:xfrm>
              <a:prstGeom prst="ellipse">
                <a:avLst/>
              </a:prstGeom>
              <a:noFill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59" name="58 CuadroTexto"/>
              <p:cNvSpPr txBox="1"/>
              <p:nvPr/>
            </p:nvSpPr>
            <p:spPr>
              <a:xfrm>
                <a:off x="1763688" y="3676962"/>
                <a:ext cx="39604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2000" dirty="0" smtClean="0"/>
                  <a:t>Se restan los numeradores 4-3=1</a:t>
                </a:r>
                <a:endParaRPr lang="es-MX" sz="2000" dirty="0"/>
              </a:p>
            </p:txBody>
          </p:sp>
          <p:cxnSp>
            <p:nvCxnSpPr>
              <p:cNvPr id="60" name="59 Conector recto de flecha"/>
              <p:cNvCxnSpPr>
                <a:stCxn id="57" idx="6"/>
              </p:cNvCxnSpPr>
              <p:nvPr/>
            </p:nvCxnSpPr>
            <p:spPr>
              <a:xfrm flipV="1">
                <a:off x="2771800" y="4077072"/>
                <a:ext cx="288192" cy="46805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1" name="60 Conector recto de flecha"/>
              <p:cNvCxnSpPr>
                <a:stCxn id="58" idx="2"/>
                <a:endCxn id="59" idx="2"/>
              </p:cNvCxnSpPr>
              <p:nvPr/>
            </p:nvCxnSpPr>
            <p:spPr>
              <a:xfrm flipH="1" flipV="1">
                <a:off x="3743908" y="4077072"/>
                <a:ext cx="324036" cy="5400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56" name="55 Conector recto de flecha"/>
            <p:cNvCxnSpPr>
              <a:endCxn id="33" idx="1"/>
            </p:cNvCxnSpPr>
            <p:nvPr/>
          </p:nvCxnSpPr>
          <p:spPr>
            <a:xfrm>
              <a:off x="5723968" y="3933056"/>
              <a:ext cx="724247" cy="54572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62" name="61 Conector recto de flecha"/>
          <p:cNvCxnSpPr/>
          <p:nvPr/>
        </p:nvCxnSpPr>
        <p:spPr>
          <a:xfrm flipV="1">
            <a:off x="5363928" y="5949280"/>
            <a:ext cx="936104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4" name="63 CuadroTexto"/>
          <p:cNvSpPr txBox="1"/>
          <p:nvPr/>
        </p:nvSpPr>
        <p:spPr>
          <a:xfrm>
            <a:off x="1691680" y="6381328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Mismo común denominador</a:t>
            </a:r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49" grpId="0" animBg="1"/>
      <p:bldP spid="50" grpId="0" animBg="1"/>
      <p:bldP spid="51" grpId="0" animBg="1"/>
      <p:bldP spid="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Suma de fracciones con diferente denominador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Las fracciones son heterogéneas, porque los denominadores son diferentes.</a:t>
            </a:r>
          </a:p>
          <a:p>
            <a:pPr algn="just">
              <a:buNone/>
            </a:pPr>
            <a:r>
              <a:rPr lang="es-MX" dirty="0" smtClean="0"/>
              <a:t>Para sumar fracciones heterogéneas:</a:t>
            </a:r>
          </a:p>
          <a:p>
            <a:pPr marL="633222" indent="-514350" algn="just">
              <a:buAutoNum type="arabicPeriod"/>
            </a:pPr>
            <a:r>
              <a:rPr lang="es-MX" dirty="0" smtClean="0"/>
              <a:t>Se multiplican los denominadores.</a:t>
            </a:r>
          </a:p>
          <a:p>
            <a:pPr marL="633222" indent="-514350" algn="just">
              <a:buAutoNum type="arabicPeriod"/>
            </a:pPr>
            <a:r>
              <a:rPr lang="es-MX" dirty="0" smtClean="0"/>
              <a:t>Se multiplican cruzado y se coloca en el numerador.</a:t>
            </a:r>
          </a:p>
          <a:p>
            <a:pPr marL="633222" indent="-514350" algn="just">
              <a:buAutoNum type="arabicPeriod"/>
            </a:pPr>
            <a:r>
              <a:rPr lang="es-MX" dirty="0" smtClean="0"/>
              <a:t>Se suman los productos para obtener el numerador.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</a:t>
            </a:r>
            <a:endParaRPr lang="es-MX" dirty="0"/>
          </a:p>
        </p:txBody>
      </p:sp>
      <p:sp>
        <p:nvSpPr>
          <p:cNvPr id="12" name="11 Rectángulo"/>
          <p:cNvSpPr/>
          <p:nvPr/>
        </p:nvSpPr>
        <p:spPr>
          <a:xfrm>
            <a:off x="4592857" y="3729080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44" name="43 Grupo"/>
          <p:cNvGrpSpPr/>
          <p:nvPr/>
        </p:nvGrpSpPr>
        <p:grpSpPr>
          <a:xfrm>
            <a:off x="1259632" y="2708920"/>
            <a:ext cx="4441811" cy="1931442"/>
            <a:chOff x="971600" y="2420888"/>
            <a:chExt cx="4441811" cy="1931442"/>
          </a:xfrm>
        </p:grpSpPr>
        <p:sp>
          <p:nvSpPr>
            <p:cNvPr id="20" name="7 Rectángulo"/>
            <p:cNvSpPr/>
            <p:nvPr/>
          </p:nvSpPr>
          <p:spPr>
            <a:xfrm>
              <a:off x="1274072" y="2420888"/>
              <a:ext cx="366182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1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275740" y="3429000"/>
              <a:ext cx="36729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3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971600" y="3429000"/>
              <a:ext cx="999229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9" name="18 Rectángulo"/>
            <p:cNvSpPr/>
            <p:nvPr/>
          </p:nvSpPr>
          <p:spPr>
            <a:xfrm>
              <a:off x="1970940" y="2912170"/>
              <a:ext cx="381755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+</a:t>
              </a:r>
              <a:endParaRPr lang="es-E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</p:txBody>
        </p:sp>
        <p:sp>
          <p:nvSpPr>
            <p:cNvPr id="15" name="6 Rectángulo"/>
            <p:cNvSpPr/>
            <p:nvPr/>
          </p:nvSpPr>
          <p:spPr>
            <a:xfrm>
              <a:off x="2724783" y="2420888"/>
              <a:ext cx="362845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3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sp>
          <p:nvSpPr>
            <p:cNvPr id="16" name="15 Rectángulo"/>
            <p:cNvSpPr/>
            <p:nvPr/>
          </p:nvSpPr>
          <p:spPr>
            <a:xfrm>
              <a:off x="2715328" y="3429000"/>
              <a:ext cx="386205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4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cxnSp>
          <p:nvCxnSpPr>
            <p:cNvPr id="17" name="16 Conector recto"/>
            <p:cNvCxnSpPr/>
            <p:nvPr/>
          </p:nvCxnSpPr>
          <p:spPr>
            <a:xfrm>
              <a:off x="2420643" y="3429000"/>
              <a:ext cx="999229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0" name="9 Rectángulo"/>
            <p:cNvSpPr/>
            <p:nvPr/>
          </p:nvSpPr>
          <p:spPr>
            <a:xfrm>
              <a:off x="3419872" y="2924944"/>
              <a:ext cx="550152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=</a:t>
              </a:r>
              <a:endParaRPr lang="es-E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</p:txBody>
        </p:sp>
        <p:cxnSp>
          <p:nvCxnSpPr>
            <p:cNvPr id="13" name="12 Conector recto"/>
            <p:cNvCxnSpPr/>
            <p:nvPr/>
          </p:nvCxnSpPr>
          <p:spPr>
            <a:xfrm flipV="1">
              <a:off x="4045259" y="3429000"/>
              <a:ext cx="1368152" cy="12048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4" name="23 Rectángulo"/>
          <p:cNvSpPr/>
          <p:nvPr/>
        </p:nvSpPr>
        <p:spPr>
          <a:xfrm>
            <a:off x="4693331" y="2810908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+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5157947" y="2708920"/>
            <a:ext cx="5661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6156176" y="2780928"/>
            <a:ext cx="1080120" cy="936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13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6277507" y="3645024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29" name="28 Conector recto"/>
          <p:cNvCxnSpPr/>
          <p:nvPr/>
        </p:nvCxnSpPr>
        <p:spPr>
          <a:xfrm flipV="1">
            <a:off x="6277507" y="3717032"/>
            <a:ext cx="731423" cy="0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5701443" y="3212976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=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pSp>
        <p:nvGrpSpPr>
          <p:cNvPr id="46" name="45 Grupo"/>
          <p:cNvGrpSpPr/>
          <p:nvPr/>
        </p:nvGrpSpPr>
        <p:grpSpPr>
          <a:xfrm>
            <a:off x="1835696" y="4509120"/>
            <a:ext cx="2808312" cy="1512168"/>
            <a:chOff x="1547664" y="4221088"/>
            <a:chExt cx="2808312" cy="1512168"/>
          </a:xfrm>
        </p:grpSpPr>
        <p:cxnSp>
          <p:nvCxnSpPr>
            <p:cNvPr id="35" name="34 Conector recto de flecha"/>
            <p:cNvCxnSpPr/>
            <p:nvPr/>
          </p:nvCxnSpPr>
          <p:spPr>
            <a:xfrm>
              <a:off x="1547664" y="4365104"/>
              <a:ext cx="504056" cy="57606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7" name="36 Conector recto de flecha"/>
            <p:cNvCxnSpPr/>
            <p:nvPr/>
          </p:nvCxnSpPr>
          <p:spPr>
            <a:xfrm flipH="1">
              <a:off x="2483768" y="4365104"/>
              <a:ext cx="352655" cy="66084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38" name="37 Rectángulo"/>
            <p:cNvSpPr/>
            <p:nvPr/>
          </p:nvSpPr>
          <p:spPr>
            <a:xfrm>
              <a:off x="1547664" y="5013176"/>
              <a:ext cx="2119491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/>
              <a:r>
                <a:rPr lang="es-ES" sz="4000" b="1" dirty="0" smtClean="0">
                  <a:ln/>
                  <a:solidFill>
                    <a:schemeClr val="accent3"/>
                  </a:solidFill>
                  <a:latin typeface="Comic Sans MS" pitchFamily="66" charset="0"/>
                </a:rPr>
                <a:t>3</a:t>
              </a:r>
              <a:r>
                <a:rPr lang="es-ES" sz="4000" b="1" cap="none" spc="0" dirty="0" smtClean="0">
                  <a:ln/>
                  <a:solidFill>
                    <a:schemeClr val="accent3"/>
                  </a:solidFill>
                  <a:effectLst/>
                  <a:latin typeface="Comic Sans MS" pitchFamily="66" charset="0"/>
                </a:rPr>
                <a:t>X4=12</a:t>
              </a:r>
              <a:endParaRPr lang="es-ES" sz="4000" b="1" cap="none" spc="0" dirty="0">
                <a:ln/>
                <a:solidFill>
                  <a:schemeClr val="accent3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39" name="38 Elipse"/>
            <p:cNvSpPr/>
            <p:nvPr/>
          </p:nvSpPr>
          <p:spPr>
            <a:xfrm>
              <a:off x="2843808" y="4869160"/>
              <a:ext cx="936104" cy="864096"/>
            </a:xfrm>
            <a:prstGeom prst="ellipse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0" name="39 Flecha izquierda"/>
            <p:cNvSpPr/>
            <p:nvPr/>
          </p:nvSpPr>
          <p:spPr>
            <a:xfrm rot="7763346">
              <a:off x="3707904" y="4509120"/>
              <a:ext cx="936104" cy="360040"/>
            </a:xfrm>
            <a:prstGeom prst="left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42" name="41 Flecha derecha"/>
          <p:cNvSpPr/>
          <p:nvPr/>
        </p:nvSpPr>
        <p:spPr>
          <a:xfrm rot="19741106">
            <a:off x="1782431" y="3531410"/>
            <a:ext cx="1296144" cy="432048"/>
          </a:xfrm>
          <a:prstGeom prst="rightArrow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47" name="46 Grupo"/>
          <p:cNvGrpSpPr/>
          <p:nvPr/>
        </p:nvGrpSpPr>
        <p:grpSpPr>
          <a:xfrm>
            <a:off x="1848056" y="2708920"/>
            <a:ext cx="3011976" cy="1440160"/>
            <a:chOff x="1560024" y="2420888"/>
            <a:chExt cx="3011976" cy="1440160"/>
          </a:xfrm>
        </p:grpSpPr>
        <p:sp>
          <p:nvSpPr>
            <p:cNvPr id="11" name="10 Rectángulo"/>
            <p:cNvSpPr/>
            <p:nvPr/>
          </p:nvSpPr>
          <p:spPr>
            <a:xfrm>
              <a:off x="3995936" y="2420888"/>
              <a:ext cx="550152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4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sp>
          <p:nvSpPr>
            <p:cNvPr id="41" name="40 Flecha derecha"/>
            <p:cNvSpPr/>
            <p:nvPr/>
          </p:nvSpPr>
          <p:spPr>
            <a:xfrm rot="1994732">
              <a:off x="1560024" y="3253081"/>
              <a:ext cx="1296144" cy="432048"/>
            </a:xfrm>
            <a:prstGeom prst="right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3" name="42 Elipse"/>
            <p:cNvSpPr/>
            <p:nvPr/>
          </p:nvSpPr>
          <p:spPr>
            <a:xfrm>
              <a:off x="3995936" y="2708920"/>
              <a:ext cx="576064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45" name="44 Conector recto de flecha"/>
            <p:cNvCxnSpPr/>
            <p:nvPr/>
          </p:nvCxnSpPr>
          <p:spPr>
            <a:xfrm flipV="1">
              <a:off x="2987824" y="3068960"/>
              <a:ext cx="936104" cy="7920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47 Elipse"/>
          <p:cNvSpPr/>
          <p:nvPr/>
        </p:nvSpPr>
        <p:spPr>
          <a:xfrm>
            <a:off x="5133074" y="2996952"/>
            <a:ext cx="576064" cy="648072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9" name="48 Flecha curvada hacia abajo"/>
          <p:cNvSpPr/>
          <p:nvPr/>
        </p:nvSpPr>
        <p:spPr>
          <a:xfrm>
            <a:off x="3203848" y="2492896"/>
            <a:ext cx="2232248" cy="360040"/>
          </a:xfrm>
          <a:prstGeom prst="curved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940152" y="2348880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Se  suman 4+9=13</a:t>
            </a:r>
            <a:endParaRPr lang="es-MX" sz="2800" dirty="0"/>
          </a:p>
        </p:txBody>
      </p:sp>
      <p:cxnSp>
        <p:nvCxnSpPr>
          <p:cNvPr id="52" name="51 Conector recto de flecha"/>
          <p:cNvCxnSpPr>
            <a:stCxn id="50" idx="2"/>
            <a:endCxn id="27" idx="3"/>
          </p:cNvCxnSpPr>
          <p:nvPr/>
        </p:nvCxnSpPr>
        <p:spPr>
          <a:xfrm flipH="1">
            <a:off x="7236296" y="2872100"/>
            <a:ext cx="468052" cy="3768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/>
      <p:bldP spid="24" grpId="0"/>
      <p:bldP spid="25" grpId="0"/>
      <p:bldP spid="27" grpId="0"/>
      <p:bldP spid="28" grpId="0"/>
      <p:bldP spid="30" grpId="0"/>
      <p:bldP spid="42" grpId="0" animBg="1"/>
      <p:bldP spid="48" grpId="0" animBg="1"/>
      <p:bldP spid="49" grpId="0" animBg="1"/>
      <p:bldP spid="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Resta de fracciones con diferente denominador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Las fracciones son heterogéneas, porque los denominadores son diferentes.</a:t>
            </a:r>
          </a:p>
          <a:p>
            <a:pPr algn="just">
              <a:buNone/>
            </a:pPr>
            <a:r>
              <a:rPr lang="es-MX" dirty="0" smtClean="0"/>
              <a:t>Para restar fracciones heterogéneas:</a:t>
            </a:r>
          </a:p>
          <a:p>
            <a:pPr marL="633222" indent="-514350" algn="just">
              <a:buAutoNum type="arabicPeriod"/>
            </a:pPr>
            <a:r>
              <a:rPr lang="es-MX" dirty="0" smtClean="0"/>
              <a:t>Se multiplican los denominadores.</a:t>
            </a:r>
          </a:p>
          <a:p>
            <a:pPr marL="633222" indent="-514350" algn="just">
              <a:buAutoNum type="arabicPeriod"/>
            </a:pPr>
            <a:r>
              <a:rPr lang="es-MX" dirty="0" smtClean="0"/>
              <a:t>Se multiplican cruzado y se coloca en el numerador.</a:t>
            </a:r>
          </a:p>
          <a:p>
            <a:pPr marL="633222" indent="-514350" algn="just">
              <a:buAutoNum type="arabicPeriod"/>
            </a:pPr>
            <a:r>
              <a:rPr lang="es-MX" dirty="0" smtClean="0"/>
              <a:t>Se restan los productos para obtener el numerador.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0" name="7 Rectángulo"/>
          <p:cNvSpPr/>
          <p:nvPr/>
        </p:nvSpPr>
        <p:spPr>
          <a:xfrm>
            <a:off x="1182087" y="2420888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4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1173090" y="3429000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22" name="21 Conector recto"/>
          <p:cNvCxnSpPr/>
          <p:nvPr/>
        </p:nvCxnSpPr>
        <p:spPr>
          <a:xfrm>
            <a:off x="971600" y="3429000"/>
            <a:ext cx="999229" cy="0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1954068" y="2912170"/>
            <a:ext cx="4154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-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5" name="6 Rectángulo"/>
          <p:cNvSpPr/>
          <p:nvPr/>
        </p:nvSpPr>
        <p:spPr>
          <a:xfrm>
            <a:off x="2642351" y="2420888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2643775" y="3429000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7" name="16 Conector recto"/>
          <p:cNvCxnSpPr/>
          <p:nvPr/>
        </p:nvCxnSpPr>
        <p:spPr>
          <a:xfrm>
            <a:off x="2420643" y="3429000"/>
            <a:ext cx="999229" cy="0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3419872" y="2924944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=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834033" y="2420888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285589" y="3441048"/>
            <a:ext cx="9252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18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3" name="12 Conector recto"/>
          <p:cNvCxnSpPr/>
          <p:nvPr/>
        </p:nvCxnSpPr>
        <p:spPr>
          <a:xfrm flipV="1">
            <a:off x="4045259" y="3429000"/>
            <a:ext cx="1368152" cy="12048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4572000" y="2522876"/>
            <a:ext cx="4154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-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4869915" y="2564904"/>
            <a:ext cx="5661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5868144" y="2492896"/>
            <a:ext cx="1080120" cy="936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5970239" y="3356992"/>
            <a:ext cx="9252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18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29" name="28 Conector recto"/>
          <p:cNvCxnSpPr/>
          <p:nvPr/>
        </p:nvCxnSpPr>
        <p:spPr>
          <a:xfrm flipV="1">
            <a:off x="5989475" y="3429000"/>
            <a:ext cx="731423" cy="0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5413411" y="2924944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=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cxnSp>
        <p:nvCxnSpPr>
          <p:cNvPr id="35" name="34 Conector recto de flecha"/>
          <p:cNvCxnSpPr>
            <a:stCxn id="21" idx="2"/>
          </p:cNvCxnSpPr>
          <p:nvPr/>
        </p:nvCxnSpPr>
        <p:spPr>
          <a:xfrm>
            <a:off x="1459387" y="4352330"/>
            <a:ext cx="736349" cy="6608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>
            <a:stCxn id="16" idx="2"/>
          </p:cNvCxnSpPr>
          <p:nvPr/>
        </p:nvCxnSpPr>
        <p:spPr>
          <a:xfrm flipH="1">
            <a:off x="2555777" y="4352330"/>
            <a:ext cx="352654" cy="6608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8" name="37 Rectángulo"/>
          <p:cNvSpPr/>
          <p:nvPr/>
        </p:nvSpPr>
        <p:spPr>
          <a:xfrm>
            <a:off x="1547665" y="5013176"/>
            <a:ext cx="21194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4000" b="1" dirty="0" smtClean="0">
                <a:ln/>
                <a:solidFill>
                  <a:schemeClr val="accent3"/>
                </a:solidFill>
                <a:latin typeface="Comic Sans MS" pitchFamily="66" charset="0"/>
              </a:rPr>
              <a:t>6</a:t>
            </a:r>
            <a:r>
              <a:rPr lang="es-ES" sz="4000" b="1" cap="none" spc="0" dirty="0" smtClean="0">
                <a:ln/>
                <a:solidFill>
                  <a:schemeClr val="accent3"/>
                </a:solidFill>
                <a:effectLst/>
                <a:latin typeface="Comic Sans MS" pitchFamily="66" charset="0"/>
              </a:rPr>
              <a:t>X3=18</a:t>
            </a:r>
            <a:endParaRPr lang="es-ES" sz="4000" b="1" cap="none" spc="0" dirty="0">
              <a:ln/>
              <a:solidFill>
                <a:schemeClr val="accent3"/>
              </a:solidFill>
              <a:effectLst/>
              <a:latin typeface="Comic Sans MS" pitchFamily="66" charset="0"/>
            </a:endParaRPr>
          </a:p>
        </p:txBody>
      </p:sp>
      <p:sp>
        <p:nvSpPr>
          <p:cNvPr id="39" name="38 Elipse"/>
          <p:cNvSpPr/>
          <p:nvPr/>
        </p:nvSpPr>
        <p:spPr>
          <a:xfrm>
            <a:off x="2843808" y="4869160"/>
            <a:ext cx="936104" cy="864096"/>
          </a:xfrm>
          <a:prstGeom prst="ellipse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Flecha izquierda"/>
          <p:cNvSpPr/>
          <p:nvPr/>
        </p:nvSpPr>
        <p:spPr>
          <a:xfrm rot="7763346">
            <a:off x="3707904" y="4509120"/>
            <a:ext cx="936104" cy="360040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40 Flecha derecha"/>
          <p:cNvSpPr/>
          <p:nvPr/>
        </p:nvSpPr>
        <p:spPr>
          <a:xfrm rot="1994732">
            <a:off x="1560024" y="3253081"/>
            <a:ext cx="1296144" cy="43204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2" name="41 Flecha derecha"/>
          <p:cNvSpPr/>
          <p:nvPr/>
        </p:nvSpPr>
        <p:spPr>
          <a:xfrm rot="19741106">
            <a:off x="1494399" y="3243378"/>
            <a:ext cx="1296144" cy="432048"/>
          </a:xfrm>
          <a:prstGeom prst="rightArrow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3" name="42 Elipse"/>
          <p:cNvSpPr/>
          <p:nvPr/>
        </p:nvSpPr>
        <p:spPr>
          <a:xfrm>
            <a:off x="3851920" y="2648960"/>
            <a:ext cx="792088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5" name="44 Conector recto de flecha"/>
          <p:cNvCxnSpPr/>
          <p:nvPr/>
        </p:nvCxnSpPr>
        <p:spPr>
          <a:xfrm flipV="1">
            <a:off x="2987824" y="3068960"/>
            <a:ext cx="936104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47 Elipse"/>
          <p:cNvSpPr/>
          <p:nvPr/>
        </p:nvSpPr>
        <p:spPr>
          <a:xfrm>
            <a:off x="4845042" y="2708920"/>
            <a:ext cx="576064" cy="648072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9" name="48 Flecha curvada hacia abajo"/>
          <p:cNvSpPr/>
          <p:nvPr/>
        </p:nvSpPr>
        <p:spPr>
          <a:xfrm>
            <a:off x="2915816" y="2204864"/>
            <a:ext cx="2232248" cy="360040"/>
          </a:xfrm>
          <a:prstGeom prst="curved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652120" y="2060848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Se  Restan </a:t>
            </a:r>
            <a:r>
              <a:rPr lang="es-MX" sz="2800" dirty="0" smtClean="0"/>
              <a:t>12-6=6</a:t>
            </a:r>
            <a:endParaRPr lang="es-MX" sz="2800" dirty="0"/>
          </a:p>
        </p:txBody>
      </p:sp>
      <p:cxnSp>
        <p:nvCxnSpPr>
          <p:cNvPr id="52" name="51 Conector recto de flecha"/>
          <p:cNvCxnSpPr/>
          <p:nvPr/>
        </p:nvCxnSpPr>
        <p:spPr>
          <a:xfrm flipH="1">
            <a:off x="6588224" y="2492896"/>
            <a:ext cx="468052" cy="3768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4" name="43 Rectángulo"/>
          <p:cNvSpPr/>
          <p:nvPr/>
        </p:nvSpPr>
        <p:spPr>
          <a:xfrm>
            <a:off x="7308304" y="2492896"/>
            <a:ext cx="1080120" cy="936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7608369" y="3356992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47" name="46 Conector recto"/>
          <p:cNvCxnSpPr/>
          <p:nvPr/>
        </p:nvCxnSpPr>
        <p:spPr>
          <a:xfrm flipV="1">
            <a:off x="7429635" y="3429000"/>
            <a:ext cx="731423" cy="0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1" name="50 Rectángulo"/>
          <p:cNvSpPr/>
          <p:nvPr/>
        </p:nvSpPr>
        <p:spPr>
          <a:xfrm>
            <a:off x="6853571" y="2924944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=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7" name="56 Rectángulo redondeado"/>
          <p:cNvSpPr/>
          <p:nvPr/>
        </p:nvSpPr>
        <p:spPr>
          <a:xfrm>
            <a:off x="7308304" y="2564904"/>
            <a:ext cx="1080120" cy="1872208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8" name="57 Flecha abajo"/>
          <p:cNvSpPr/>
          <p:nvPr/>
        </p:nvSpPr>
        <p:spPr>
          <a:xfrm>
            <a:off x="7380312" y="4509120"/>
            <a:ext cx="1008112" cy="504056"/>
          </a:xfrm>
          <a:prstGeom prst="downArrow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58 CuadroTexto"/>
          <p:cNvSpPr txBox="1"/>
          <p:nvPr/>
        </p:nvSpPr>
        <p:spPr>
          <a:xfrm>
            <a:off x="6263680" y="5085184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Resultado simplificado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4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4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4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4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9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0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4" grpId="0"/>
      <p:bldP spid="25" grpId="0"/>
      <p:bldP spid="27" grpId="0"/>
      <p:bldP spid="28" grpId="0"/>
      <p:bldP spid="30" grpId="0"/>
      <p:bldP spid="38" grpId="0"/>
      <p:bldP spid="39" grpId="0" animBg="1"/>
      <p:bldP spid="40" grpId="0" animBg="1"/>
      <p:bldP spid="41" grpId="0" animBg="1"/>
      <p:bldP spid="42" grpId="0" animBg="1"/>
      <p:bldP spid="43" grpId="0" animBg="1"/>
      <p:bldP spid="48" grpId="0" animBg="1"/>
      <p:bldP spid="49" grpId="0" animBg="1"/>
      <p:bldP spid="50" grpId="0"/>
      <p:bldP spid="44" grpId="0"/>
      <p:bldP spid="46" grpId="0"/>
      <p:bldP spid="51" grpId="0"/>
      <p:bldP spid="57" grpId="0" animBg="1"/>
      <p:bldP spid="58" grpId="0" animBg="1"/>
      <p:bldP spid="5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Multiplicación de Fracciones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5191"/>
            <a:ext cx="8435280" cy="4625609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Una fracción de fracción es igual al producto de ambas fracciones.</a:t>
            </a:r>
          </a:p>
          <a:p>
            <a:pPr algn="just"/>
            <a:r>
              <a:rPr lang="es-MX" b="1" dirty="0" smtClean="0"/>
              <a:t>Hay 3 simples pasos para multiplicar fracciones :</a:t>
            </a:r>
          </a:p>
          <a:p>
            <a:pPr marL="989013" indent="-449263" algn="just">
              <a:buFont typeface="+mj-lt"/>
              <a:buAutoNum type="arabicPeriod"/>
              <a:tabLst>
                <a:tab pos="1079500" algn="l"/>
              </a:tabLst>
            </a:pPr>
            <a:r>
              <a:rPr lang="es-MX" dirty="0" smtClean="0"/>
              <a:t>Multiplica los números de arriba (los </a:t>
            </a:r>
            <a:r>
              <a:rPr lang="es-MX" i="1" dirty="0" smtClean="0"/>
              <a:t>numeradores</a:t>
            </a:r>
            <a:r>
              <a:rPr lang="es-MX" dirty="0" smtClean="0"/>
              <a:t>). </a:t>
            </a:r>
          </a:p>
          <a:p>
            <a:pPr marL="989013" indent="-449263" algn="just">
              <a:buFont typeface="+mj-lt"/>
              <a:buAutoNum type="arabicPeriod"/>
              <a:tabLst>
                <a:tab pos="1079500" algn="l"/>
              </a:tabLst>
            </a:pPr>
            <a:r>
              <a:rPr lang="es-MX" dirty="0" smtClean="0"/>
              <a:t>Multiplica los números de abajo (los </a:t>
            </a:r>
            <a:r>
              <a:rPr lang="es-MX" i="1" dirty="0" smtClean="0"/>
              <a:t>denominadores</a:t>
            </a:r>
            <a:r>
              <a:rPr lang="es-MX" dirty="0" smtClean="0"/>
              <a:t>). </a:t>
            </a:r>
          </a:p>
          <a:p>
            <a:pPr marL="989013" indent="-449263" algn="just">
              <a:buFont typeface="+mj-lt"/>
              <a:buAutoNum type="arabicPeriod"/>
              <a:tabLst>
                <a:tab pos="1079500" algn="l"/>
              </a:tabLst>
            </a:pPr>
            <a:r>
              <a:rPr lang="es-MX" dirty="0" smtClean="0"/>
              <a:t>Simplifica la fracción (Si se puede).</a:t>
            </a:r>
          </a:p>
          <a:p>
            <a:pPr algn="just"/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7 Rectángulo"/>
          <p:cNvSpPr/>
          <p:nvPr/>
        </p:nvSpPr>
        <p:spPr>
          <a:xfrm>
            <a:off x="485564" y="2219380"/>
            <a:ext cx="78739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es-E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2" name="12 Rectángulo"/>
          <p:cNvSpPr/>
          <p:nvPr/>
        </p:nvSpPr>
        <p:spPr>
          <a:xfrm>
            <a:off x="538634" y="3443516"/>
            <a:ext cx="79220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s-E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23" name="22 Conector recto"/>
          <p:cNvCxnSpPr/>
          <p:nvPr/>
        </p:nvCxnSpPr>
        <p:spPr>
          <a:xfrm>
            <a:off x="179512" y="3789040"/>
            <a:ext cx="1440000" cy="0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" name="19 Rectángulo"/>
          <p:cNvSpPr/>
          <p:nvPr/>
        </p:nvSpPr>
        <p:spPr>
          <a:xfrm>
            <a:off x="1619672" y="3272210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×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2570591" y="2219380"/>
            <a:ext cx="7938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s-E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7 Rectángulo"/>
          <p:cNvSpPr/>
          <p:nvPr/>
        </p:nvSpPr>
        <p:spPr>
          <a:xfrm>
            <a:off x="2573796" y="3431468"/>
            <a:ext cx="7938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es-E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8" name="17 Conector recto"/>
          <p:cNvCxnSpPr/>
          <p:nvPr/>
        </p:nvCxnSpPr>
        <p:spPr>
          <a:xfrm>
            <a:off x="2267744" y="3789040"/>
            <a:ext cx="1440000" cy="0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821940" y="3284258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=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806044" y="2204864"/>
            <a:ext cx="78739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es-E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498268" y="3443516"/>
            <a:ext cx="140936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15</a:t>
            </a:r>
            <a:endParaRPr lang="es-E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4499992" y="3801088"/>
            <a:ext cx="1440000" cy="0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5" name="34 Flecha derecha"/>
          <p:cNvSpPr/>
          <p:nvPr/>
        </p:nvSpPr>
        <p:spPr>
          <a:xfrm>
            <a:off x="1331640" y="3140968"/>
            <a:ext cx="1224136" cy="36004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35 Flecha derecha"/>
          <p:cNvSpPr/>
          <p:nvPr/>
        </p:nvSpPr>
        <p:spPr>
          <a:xfrm>
            <a:off x="1331640" y="4221088"/>
            <a:ext cx="1224136" cy="36004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36 CuadroTexto"/>
          <p:cNvSpPr txBox="1"/>
          <p:nvPr/>
        </p:nvSpPr>
        <p:spPr>
          <a:xfrm>
            <a:off x="395536" y="1628800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Se multiplican los numeradores 5 x 1=5</a:t>
            </a:r>
            <a:endParaRPr lang="es-MX" sz="24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4860032" y="1412776"/>
            <a:ext cx="3096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 smtClean="0"/>
              <a:t>El resultado se coloca en el numerador de la fracción resultante.</a:t>
            </a:r>
            <a:endParaRPr lang="es-MX" sz="2000" dirty="0"/>
          </a:p>
        </p:txBody>
      </p:sp>
      <p:sp>
        <p:nvSpPr>
          <p:cNvPr id="39" name="38 CuadroTexto"/>
          <p:cNvSpPr txBox="1"/>
          <p:nvPr/>
        </p:nvSpPr>
        <p:spPr>
          <a:xfrm>
            <a:off x="539552" y="5157192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Se multiplican los denominadores 3 x 5= 15</a:t>
            </a:r>
            <a:endParaRPr lang="es-MX" sz="24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4139952" y="5842337"/>
            <a:ext cx="3096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 smtClean="0"/>
              <a:t>El resultado se coloca en el denominador de la fracción resultante.</a:t>
            </a:r>
            <a:endParaRPr lang="es-MX" sz="2000" dirty="0"/>
          </a:p>
        </p:txBody>
      </p:sp>
      <p:cxnSp>
        <p:nvCxnSpPr>
          <p:cNvPr id="42" name="41 Conector recto de flecha"/>
          <p:cNvCxnSpPr>
            <a:stCxn id="38" idx="2"/>
            <a:endCxn id="12" idx="3"/>
          </p:cNvCxnSpPr>
          <p:nvPr/>
        </p:nvCxnSpPr>
        <p:spPr>
          <a:xfrm flipH="1">
            <a:off x="5593440" y="2428439"/>
            <a:ext cx="814764" cy="5612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>
            <a:stCxn id="40" idx="0"/>
            <a:endCxn id="13" idx="2"/>
          </p:cNvCxnSpPr>
          <p:nvPr/>
        </p:nvCxnSpPr>
        <p:spPr>
          <a:xfrm flipH="1" flipV="1">
            <a:off x="5202948" y="5013176"/>
            <a:ext cx="485176" cy="8291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53 Rectángulo"/>
          <p:cNvSpPr/>
          <p:nvPr/>
        </p:nvSpPr>
        <p:spPr>
          <a:xfrm>
            <a:off x="5940152" y="3284258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=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5" name="54 Rectángulo"/>
          <p:cNvSpPr/>
          <p:nvPr/>
        </p:nvSpPr>
        <p:spPr>
          <a:xfrm>
            <a:off x="6921050" y="2204864"/>
            <a:ext cx="7938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s-E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6" name="55 Rectángulo"/>
          <p:cNvSpPr/>
          <p:nvPr/>
        </p:nvSpPr>
        <p:spPr>
          <a:xfrm>
            <a:off x="6925057" y="3443516"/>
            <a:ext cx="79220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s-E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57" name="56 Conector recto"/>
          <p:cNvCxnSpPr/>
          <p:nvPr/>
        </p:nvCxnSpPr>
        <p:spPr>
          <a:xfrm flipV="1">
            <a:off x="6618204" y="3789040"/>
            <a:ext cx="1194156" cy="12048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8" name="57 CuadroTexto"/>
          <p:cNvSpPr txBox="1"/>
          <p:nvPr/>
        </p:nvSpPr>
        <p:spPr>
          <a:xfrm>
            <a:off x="7740352" y="2204864"/>
            <a:ext cx="17281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El resultado simplificado es:</a:t>
            </a:r>
            <a:endParaRPr lang="es-MX" sz="2000" dirty="0"/>
          </a:p>
        </p:txBody>
      </p:sp>
      <p:cxnSp>
        <p:nvCxnSpPr>
          <p:cNvPr id="60" name="59 Conector recto de flecha"/>
          <p:cNvCxnSpPr/>
          <p:nvPr/>
        </p:nvCxnSpPr>
        <p:spPr>
          <a:xfrm flipH="1">
            <a:off x="7884368" y="3148519"/>
            <a:ext cx="576064" cy="568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35" grpId="0" animBg="1"/>
      <p:bldP spid="36" grpId="0" animBg="1"/>
      <p:bldP spid="37" grpId="0"/>
      <p:bldP spid="38" grpId="0"/>
      <p:bldP spid="39" grpId="0"/>
      <p:bldP spid="40" grpId="0"/>
      <p:bldP spid="54" grpId="0"/>
      <p:bldP spid="55" grpId="0"/>
      <p:bldP spid="56" grpId="0"/>
      <p:bldP spid="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¿Qué son las fracciones?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Expresión que indica una división de dos números.</a:t>
            </a:r>
          </a:p>
          <a:p>
            <a:pPr algn="just"/>
            <a:r>
              <a:rPr lang="es-MX" dirty="0" smtClean="0"/>
              <a:t>Los números fraccionarios hacen referencia a que hemos dividido un trozo en partes iguales y después hemos seleccionado varias de esas partes.</a:t>
            </a:r>
          </a:p>
          <a:p>
            <a:pPr algn="just"/>
            <a:r>
              <a:rPr lang="es-MX" dirty="0" smtClean="0"/>
              <a:t>Representar en la recta numérica.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División de Fracciones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775191"/>
            <a:ext cx="8568952" cy="4750153"/>
          </a:xfrm>
        </p:spPr>
        <p:txBody>
          <a:bodyPr>
            <a:noAutofit/>
          </a:bodyPr>
          <a:lstStyle/>
          <a:p>
            <a:pPr algn="just"/>
            <a:r>
              <a:rPr lang="es-MX" dirty="0" smtClean="0"/>
              <a:t>Para dividir dos fracciones se multiplican en cruz, es decir: </a:t>
            </a:r>
          </a:p>
          <a:p>
            <a:pPr marL="989013" indent="-449263" algn="just">
              <a:buFont typeface="+mj-lt"/>
              <a:buAutoNum type="arabicPeriod"/>
              <a:tabLst>
                <a:tab pos="1079500" algn="l"/>
              </a:tabLst>
            </a:pPr>
            <a:r>
              <a:rPr lang="es-MX" dirty="0" smtClean="0"/>
              <a:t>El numerador del primero por el denominador del segundo (para numerador)</a:t>
            </a:r>
          </a:p>
          <a:p>
            <a:pPr marL="989013" indent="-449263" algn="just">
              <a:buFont typeface="+mj-lt"/>
              <a:buAutoNum type="arabicPeriod"/>
              <a:tabLst>
                <a:tab pos="1079500" algn="l"/>
              </a:tabLst>
            </a:pPr>
            <a:r>
              <a:rPr lang="es-MX" dirty="0" smtClean="0"/>
              <a:t>El denominador del primero por el numerador del segundo (para denominador).</a:t>
            </a:r>
          </a:p>
          <a:p>
            <a:pPr marL="989013" indent="-449263" algn="just">
              <a:buFont typeface="+mj-lt"/>
              <a:buAutoNum type="arabicPeriod"/>
              <a:tabLst>
                <a:tab pos="1079500" algn="l"/>
              </a:tabLst>
            </a:pPr>
            <a:r>
              <a:rPr lang="es-MX" dirty="0" smtClean="0"/>
              <a:t>Simplifica la fracción (Si se puede).</a:t>
            </a:r>
          </a:p>
          <a:p>
            <a:pPr algn="just"/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Rectángulo"/>
          <p:cNvSpPr/>
          <p:nvPr/>
        </p:nvSpPr>
        <p:spPr>
          <a:xfrm>
            <a:off x="485564" y="2219380"/>
            <a:ext cx="78739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es-E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12 Rectángulo"/>
          <p:cNvSpPr/>
          <p:nvPr/>
        </p:nvSpPr>
        <p:spPr>
          <a:xfrm>
            <a:off x="538634" y="3443516"/>
            <a:ext cx="79220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s-E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179512" y="3789040"/>
            <a:ext cx="1440000" cy="0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1531507" y="3041665"/>
            <a:ext cx="72648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÷</a:t>
            </a:r>
            <a:endParaRPr lang="es-ES" sz="6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570591" y="2219380"/>
            <a:ext cx="7938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s-E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7 Rectángulo"/>
          <p:cNvSpPr/>
          <p:nvPr/>
        </p:nvSpPr>
        <p:spPr>
          <a:xfrm>
            <a:off x="2573796" y="3431468"/>
            <a:ext cx="7938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es-E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2267744" y="3789040"/>
            <a:ext cx="1440000" cy="0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821940" y="3284258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=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517119" y="2204864"/>
            <a:ext cx="136524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25</a:t>
            </a:r>
            <a:endParaRPr lang="es-E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06845" y="3443516"/>
            <a:ext cx="79220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s-E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4499992" y="3801088"/>
            <a:ext cx="1440000" cy="0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14 Flecha derecha"/>
          <p:cNvSpPr/>
          <p:nvPr/>
        </p:nvSpPr>
        <p:spPr>
          <a:xfrm rot="1788679">
            <a:off x="1118805" y="3647878"/>
            <a:ext cx="1574914" cy="432048"/>
          </a:xfrm>
          <a:prstGeom prst="rightArrow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Flecha derecha"/>
          <p:cNvSpPr/>
          <p:nvPr/>
        </p:nvSpPr>
        <p:spPr>
          <a:xfrm rot="19164685">
            <a:off x="1030287" y="3555761"/>
            <a:ext cx="1656184" cy="432048"/>
          </a:xfrm>
          <a:prstGeom prst="rightArrow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CuadroTexto"/>
          <p:cNvSpPr txBox="1"/>
          <p:nvPr/>
        </p:nvSpPr>
        <p:spPr>
          <a:xfrm>
            <a:off x="35496" y="1508591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Se </a:t>
            </a:r>
            <a:r>
              <a:rPr lang="es-MX" sz="2400" dirty="0" smtClean="0"/>
              <a:t>multiplica el primer numerador por el segundo denominador 5 </a:t>
            </a:r>
            <a:r>
              <a:rPr lang="es-MX" sz="2400" dirty="0" smtClean="0"/>
              <a:t>x </a:t>
            </a:r>
            <a:r>
              <a:rPr lang="es-MX" sz="2400" dirty="0" smtClean="0"/>
              <a:t>5= 25</a:t>
            </a:r>
            <a:endParaRPr lang="es-MX" sz="24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3995936" y="809417"/>
            <a:ext cx="30963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 smtClean="0">
                <a:solidFill>
                  <a:schemeClr val="bg1"/>
                </a:solidFill>
              </a:rPr>
              <a:t>El resultado de la multiplicación de 5x5 se </a:t>
            </a:r>
            <a:r>
              <a:rPr lang="es-MX" sz="2000" dirty="0" smtClean="0"/>
              <a:t>coloca en el numerador de la fracción resultante.</a:t>
            </a:r>
            <a:endParaRPr lang="es-MX" sz="20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0" y="5180999"/>
            <a:ext cx="3923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Se multiplican </a:t>
            </a:r>
            <a:r>
              <a:rPr lang="es-MX" sz="2400" dirty="0" smtClean="0"/>
              <a:t>el pri</a:t>
            </a:r>
            <a:r>
              <a:rPr lang="es-MX" sz="2400" dirty="0" smtClean="0"/>
              <a:t>mer </a:t>
            </a:r>
            <a:r>
              <a:rPr lang="es-MX" sz="2400" dirty="0" smtClean="0"/>
              <a:t>denominador por el segund</a:t>
            </a:r>
            <a:r>
              <a:rPr lang="es-MX" sz="2400" dirty="0" smtClean="0"/>
              <a:t>o numerador </a:t>
            </a:r>
            <a:r>
              <a:rPr lang="es-MX" sz="2400" dirty="0" smtClean="0"/>
              <a:t> 3 x 1 = 3.</a:t>
            </a:r>
            <a:endParaRPr lang="es-MX" sz="2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4139952" y="5842337"/>
            <a:ext cx="4536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 smtClean="0"/>
              <a:t>El resultado de la multiplicación de 3x1 se coloca en el denominador de la fracción resultante.</a:t>
            </a:r>
            <a:endParaRPr lang="es-MX" sz="2000" dirty="0"/>
          </a:p>
        </p:txBody>
      </p:sp>
      <p:cxnSp>
        <p:nvCxnSpPr>
          <p:cNvPr id="21" name="20 Conector recto de flecha"/>
          <p:cNvCxnSpPr/>
          <p:nvPr/>
        </p:nvCxnSpPr>
        <p:spPr>
          <a:xfrm flipH="1">
            <a:off x="5220072" y="2348880"/>
            <a:ext cx="93792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>
            <a:stCxn id="20" idx="0"/>
            <a:endCxn id="13" idx="2"/>
          </p:cNvCxnSpPr>
          <p:nvPr/>
        </p:nvCxnSpPr>
        <p:spPr>
          <a:xfrm flipH="1" flipV="1">
            <a:off x="5202948" y="5013176"/>
            <a:ext cx="1205256" cy="8291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5940152" y="3284258"/>
            <a:ext cx="550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=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7162568" y="2204864"/>
            <a:ext cx="7938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s-E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7308187" y="3429000"/>
            <a:ext cx="79220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s-E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26" name="25 Conector recto"/>
          <p:cNvCxnSpPr/>
          <p:nvPr/>
        </p:nvCxnSpPr>
        <p:spPr>
          <a:xfrm flipV="1">
            <a:off x="7236296" y="3789040"/>
            <a:ext cx="834116" cy="12048"/>
          </a:xfrm>
          <a:prstGeom prst="line">
            <a:avLst/>
          </a:prstGeom>
          <a:ln w="762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7740352" y="1484784"/>
            <a:ext cx="17281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El resultado simplificado es:</a:t>
            </a:r>
            <a:endParaRPr lang="es-MX" sz="2000" dirty="0"/>
          </a:p>
        </p:txBody>
      </p:sp>
      <p:sp>
        <p:nvSpPr>
          <p:cNvPr id="30" name="29 Flecha derecha"/>
          <p:cNvSpPr/>
          <p:nvPr/>
        </p:nvSpPr>
        <p:spPr>
          <a:xfrm rot="2180962">
            <a:off x="3215767" y="3550100"/>
            <a:ext cx="1656184" cy="432048"/>
          </a:xfrm>
          <a:prstGeom prst="rightArrow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Flecha derecha"/>
          <p:cNvSpPr/>
          <p:nvPr/>
        </p:nvSpPr>
        <p:spPr>
          <a:xfrm rot="19449836">
            <a:off x="3169675" y="3635585"/>
            <a:ext cx="1647846" cy="432048"/>
          </a:xfrm>
          <a:prstGeom prst="rightArrow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Rectángulo"/>
          <p:cNvSpPr/>
          <p:nvPr/>
        </p:nvSpPr>
        <p:spPr>
          <a:xfrm>
            <a:off x="6444208" y="2996952"/>
            <a:ext cx="86914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8</a:t>
            </a:r>
            <a:endParaRPr lang="es-E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pSp>
        <p:nvGrpSpPr>
          <p:cNvPr id="61" name="60 Grupo"/>
          <p:cNvGrpSpPr/>
          <p:nvPr/>
        </p:nvGrpSpPr>
        <p:grpSpPr>
          <a:xfrm>
            <a:off x="8172400" y="2390908"/>
            <a:ext cx="504056" cy="1512168"/>
            <a:chOff x="8172400" y="2390908"/>
            <a:chExt cx="504056" cy="1512168"/>
          </a:xfrm>
        </p:grpSpPr>
        <p:cxnSp>
          <p:nvCxnSpPr>
            <p:cNvPr id="49" name="48 Conector recto"/>
            <p:cNvCxnSpPr/>
            <p:nvPr/>
          </p:nvCxnSpPr>
          <p:spPr>
            <a:xfrm>
              <a:off x="8676456" y="2390908"/>
              <a:ext cx="0" cy="151216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 de flecha"/>
            <p:cNvCxnSpPr/>
            <p:nvPr/>
          </p:nvCxnSpPr>
          <p:spPr>
            <a:xfrm flipH="1">
              <a:off x="8172400" y="3861048"/>
              <a:ext cx="50405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54 Rectángulo redondeado"/>
          <p:cNvSpPr/>
          <p:nvPr/>
        </p:nvSpPr>
        <p:spPr>
          <a:xfrm>
            <a:off x="6444208" y="2564904"/>
            <a:ext cx="1728192" cy="2592288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 animBg="1"/>
      <p:bldP spid="16" grpId="0" animBg="1"/>
      <p:bldP spid="17" grpId="0"/>
      <p:bldP spid="18" grpId="0"/>
      <p:bldP spid="19" grpId="0"/>
      <p:bldP spid="20" grpId="0"/>
      <p:bldP spid="23" grpId="0"/>
      <p:bldP spid="24" grpId="0"/>
      <p:bldP spid="25" grpId="0"/>
      <p:bldP spid="27" grpId="0"/>
      <p:bldP spid="30" grpId="0" animBg="1"/>
      <p:bldP spid="31" grpId="0" animBg="1"/>
      <p:bldP spid="35" grpId="0"/>
      <p:bldP spid="5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hlinkClick r:id="rId2"/>
              </a:rPr>
              <a:t>http://www.disfrutalasmatematicas.com/numeros/fracciones.html</a:t>
            </a:r>
            <a:endParaRPr lang="es-MX" dirty="0" smtClean="0"/>
          </a:p>
          <a:p>
            <a:r>
              <a:rPr lang="es-MX" dirty="0" smtClean="0">
                <a:hlinkClick r:id="rId3"/>
              </a:rPr>
              <a:t>http://www.aplicaciones.info/decimales/fraccion.htm</a:t>
            </a:r>
            <a:endParaRPr lang="es-MX" dirty="0" smtClean="0"/>
          </a:p>
          <a:p>
            <a:r>
              <a:rPr lang="es-MX" dirty="0" smtClean="0">
                <a:hlinkClick r:id="rId4"/>
              </a:rPr>
              <a:t>http://www.profesorenlinea.cl/matematica/FraccionConcepto.htm</a:t>
            </a:r>
            <a:endParaRPr lang="es-MX" dirty="0" smtClean="0"/>
          </a:p>
          <a:p>
            <a:r>
              <a:rPr lang="es-MX" dirty="0" smtClean="0">
                <a:hlinkClick r:id="rId5"/>
              </a:rPr>
              <a:t>http://www.librosvivos.net/smtc/homeTC.asp?TemaClave=1117</a:t>
            </a:r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Elementos de una fracción</a:t>
            </a:r>
            <a:endParaRPr lang="es-MX" dirty="0"/>
          </a:p>
        </p:txBody>
      </p:sp>
      <p:grpSp>
        <p:nvGrpSpPr>
          <p:cNvPr id="17" name="16 Grupo"/>
          <p:cNvGrpSpPr/>
          <p:nvPr/>
        </p:nvGrpSpPr>
        <p:grpSpPr>
          <a:xfrm>
            <a:off x="4459652" y="1700808"/>
            <a:ext cx="3712748" cy="584775"/>
            <a:chOff x="4459652" y="1700808"/>
            <a:chExt cx="3712748" cy="584775"/>
          </a:xfrm>
        </p:grpSpPr>
        <p:sp>
          <p:nvSpPr>
            <p:cNvPr id="8" name="7 CuadroTexto"/>
            <p:cNvSpPr txBox="1"/>
            <p:nvPr/>
          </p:nvSpPr>
          <p:spPr>
            <a:xfrm>
              <a:off x="5004048" y="1700808"/>
              <a:ext cx="316835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3200" dirty="0" smtClean="0"/>
                <a:t>Numerador</a:t>
              </a:r>
              <a:endParaRPr lang="es-MX" sz="3200" dirty="0"/>
            </a:p>
          </p:txBody>
        </p:sp>
        <p:cxnSp>
          <p:nvCxnSpPr>
            <p:cNvPr id="11" name="10 Conector recto de flecha"/>
            <p:cNvCxnSpPr>
              <a:stCxn id="8" idx="1"/>
              <a:endCxn id="4" idx="3"/>
            </p:cNvCxnSpPr>
            <p:nvPr/>
          </p:nvCxnSpPr>
          <p:spPr>
            <a:xfrm flipH="1">
              <a:off x="4459652" y="1993196"/>
              <a:ext cx="544396" cy="252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>
            <a:off x="4427984" y="2708920"/>
            <a:ext cx="3744416" cy="584775"/>
            <a:chOff x="4427984" y="2708920"/>
            <a:chExt cx="3744416" cy="584775"/>
          </a:xfrm>
        </p:grpSpPr>
        <p:sp>
          <p:nvSpPr>
            <p:cNvPr id="9" name="8 CuadroTexto"/>
            <p:cNvSpPr txBox="1"/>
            <p:nvPr/>
          </p:nvSpPr>
          <p:spPr>
            <a:xfrm>
              <a:off x="5004048" y="2708920"/>
              <a:ext cx="316835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3200" dirty="0" smtClean="0"/>
                <a:t>Denominador</a:t>
              </a:r>
              <a:endParaRPr lang="es-MX" sz="3200" dirty="0"/>
            </a:p>
          </p:txBody>
        </p:sp>
        <p:cxnSp>
          <p:nvCxnSpPr>
            <p:cNvPr id="12" name="11 Conector recto de flecha"/>
            <p:cNvCxnSpPr/>
            <p:nvPr/>
          </p:nvCxnSpPr>
          <p:spPr>
            <a:xfrm flipH="1">
              <a:off x="4427984" y="2996952"/>
              <a:ext cx="54439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3" name="12 CuadroTexto"/>
          <p:cNvSpPr txBox="1"/>
          <p:nvPr/>
        </p:nvSpPr>
        <p:spPr>
          <a:xfrm>
            <a:off x="467544" y="3713544"/>
            <a:ext cx="849694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8912" indent="-320040" algn="just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s-MX" sz="2400" dirty="0" smtClean="0"/>
              <a:t>Al número de arriba lo llamamos </a:t>
            </a:r>
            <a:r>
              <a:rPr lang="es-MX" sz="2400" b="1" dirty="0" smtClean="0"/>
              <a:t>Numerador</a:t>
            </a:r>
            <a:r>
              <a:rPr lang="es-MX" sz="2400" dirty="0" smtClean="0"/>
              <a:t>, es el número de partes que tienes.</a:t>
            </a:r>
          </a:p>
          <a:p>
            <a:endParaRPr lang="es-MX" sz="1400" dirty="0"/>
          </a:p>
        </p:txBody>
      </p:sp>
      <p:grpSp>
        <p:nvGrpSpPr>
          <p:cNvPr id="16" name="15 Grupo"/>
          <p:cNvGrpSpPr/>
          <p:nvPr/>
        </p:nvGrpSpPr>
        <p:grpSpPr>
          <a:xfrm>
            <a:off x="1043608" y="1556792"/>
            <a:ext cx="3888432" cy="2016224"/>
            <a:chOff x="1043608" y="1556792"/>
            <a:chExt cx="3888432" cy="2016224"/>
          </a:xfrm>
        </p:grpSpPr>
        <p:sp>
          <p:nvSpPr>
            <p:cNvPr id="4" name="3 Rectángulo"/>
            <p:cNvSpPr/>
            <p:nvPr/>
          </p:nvSpPr>
          <p:spPr>
            <a:xfrm>
              <a:off x="3923928" y="1556792"/>
              <a:ext cx="53572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3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sp>
          <p:nvSpPr>
            <p:cNvPr id="5" name="4 Rectángulo"/>
            <p:cNvSpPr/>
            <p:nvPr/>
          </p:nvSpPr>
          <p:spPr>
            <a:xfrm>
              <a:off x="3923928" y="2564904"/>
              <a:ext cx="542136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5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cxnSp>
          <p:nvCxnSpPr>
            <p:cNvPr id="7" name="6 Conector recto"/>
            <p:cNvCxnSpPr/>
            <p:nvPr/>
          </p:nvCxnSpPr>
          <p:spPr>
            <a:xfrm>
              <a:off x="3492040" y="2564904"/>
              <a:ext cx="144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52919" t="52043" r="10462" b="9576"/>
            <a:stretch>
              <a:fillRect/>
            </a:stretch>
          </p:blipFill>
          <p:spPr bwMode="auto">
            <a:xfrm>
              <a:off x="1043608" y="1628800"/>
              <a:ext cx="2016224" cy="194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" name="18 CuadroTexto"/>
          <p:cNvSpPr txBox="1"/>
          <p:nvPr/>
        </p:nvSpPr>
        <p:spPr>
          <a:xfrm>
            <a:off x="467544" y="4534669"/>
            <a:ext cx="84249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8912" indent="-320040" algn="just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s-MX" sz="2400" dirty="0" smtClean="0"/>
              <a:t>Al de abajo lo llamamos </a:t>
            </a:r>
            <a:r>
              <a:rPr lang="es-MX" sz="2400" b="1" dirty="0" smtClean="0"/>
              <a:t>Denominador</a:t>
            </a:r>
            <a:r>
              <a:rPr lang="es-MX" sz="2400" dirty="0" smtClean="0"/>
              <a:t>, es el número de partes en que se ha dividido el total.</a:t>
            </a:r>
          </a:p>
          <a:p>
            <a:endParaRPr lang="es-MX" dirty="0"/>
          </a:p>
        </p:txBody>
      </p:sp>
      <p:sp>
        <p:nvSpPr>
          <p:cNvPr id="20" name="19 CuadroTexto"/>
          <p:cNvSpPr txBox="1"/>
          <p:nvPr/>
        </p:nvSpPr>
        <p:spPr>
          <a:xfrm>
            <a:off x="755576" y="5517232"/>
            <a:ext cx="7704856" cy="9848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 smtClean="0"/>
              <a:t>¡Sólo tienes que recordar esos nombres! (Si los confundes, recuerda que denominador es con "D" de dividir)</a:t>
            </a:r>
          </a:p>
          <a:p>
            <a:pPr algn="ctr"/>
            <a:endParaRPr lang="es-MX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899592" y="764704"/>
            <a:ext cx="8013192" cy="1636776"/>
          </a:xfrm>
        </p:spPr>
        <p:txBody>
          <a:bodyPr>
            <a:normAutofit/>
          </a:bodyPr>
          <a:lstStyle/>
          <a:p>
            <a:pPr algn="ctr"/>
            <a:r>
              <a:rPr lang="es-MX" sz="6600" dirty="0" smtClean="0"/>
              <a:t>Tipos de fracciones</a:t>
            </a:r>
            <a:endParaRPr lang="es-MX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Fracción propia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28192"/>
            <a:ext cx="8229600" cy="218884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dirty="0" smtClean="0"/>
              <a:t>Cuando el numerador es mas pequeño que el denominador, la fracción vale menos que la unidad entera y se llama fracción propia.</a:t>
            </a:r>
          </a:p>
          <a:p>
            <a:pPr algn="just">
              <a:buNone/>
            </a:pPr>
            <a:r>
              <a:rPr lang="es-MX" dirty="0" smtClean="0"/>
              <a:t>Ejemplos:</a:t>
            </a:r>
          </a:p>
        </p:txBody>
      </p:sp>
      <p:grpSp>
        <p:nvGrpSpPr>
          <p:cNvPr id="25" name="24 Grupo"/>
          <p:cNvGrpSpPr/>
          <p:nvPr/>
        </p:nvGrpSpPr>
        <p:grpSpPr>
          <a:xfrm>
            <a:off x="1115616" y="3789040"/>
            <a:ext cx="1656184" cy="2160240"/>
            <a:chOff x="929572" y="3789040"/>
            <a:chExt cx="1656184" cy="2160240"/>
          </a:xfrm>
        </p:grpSpPr>
        <p:sp>
          <p:nvSpPr>
            <p:cNvPr id="22" name="21 Rectángulo redondeado"/>
            <p:cNvSpPr/>
            <p:nvPr/>
          </p:nvSpPr>
          <p:spPr>
            <a:xfrm>
              <a:off x="929572" y="3789040"/>
              <a:ext cx="1656184" cy="216024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016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" name="4 Rectángulo"/>
            <p:cNvSpPr/>
            <p:nvPr/>
          </p:nvSpPr>
          <p:spPr>
            <a:xfrm>
              <a:off x="1458664" y="3945830"/>
              <a:ext cx="56938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rPr>
                <a:t>3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1458664" y="4797152"/>
              <a:ext cx="57580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5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" name="6 Conector recto"/>
            <p:cNvCxnSpPr/>
            <p:nvPr/>
          </p:nvCxnSpPr>
          <p:spPr>
            <a:xfrm>
              <a:off x="1043608" y="4797152"/>
              <a:ext cx="144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3851920" y="3789040"/>
            <a:ext cx="1656184" cy="2160240"/>
            <a:chOff x="3521860" y="3789040"/>
            <a:chExt cx="1656184" cy="2160240"/>
          </a:xfrm>
        </p:grpSpPr>
        <p:sp>
          <p:nvSpPr>
            <p:cNvPr id="23" name="22 Rectángulo redondeado"/>
            <p:cNvSpPr/>
            <p:nvPr/>
          </p:nvSpPr>
          <p:spPr>
            <a:xfrm>
              <a:off x="3521860" y="3789040"/>
              <a:ext cx="1656184" cy="216024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016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2" name="11 Rectángulo"/>
            <p:cNvSpPr/>
            <p:nvPr/>
          </p:nvSpPr>
          <p:spPr>
            <a:xfrm>
              <a:off x="4036276" y="3945830"/>
              <a:ext cx="535724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rPr>
                <a:t>1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12 Rectángulo"/>
            <p:cNvSpPr/>
            <p:nvPr/>
          </p:nvSpPr>
          <p:spPr>
            <a:xfrm>
              <a:off x="4067944" y="4809926"/>
              <a:ext cx="54213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3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" name="13 Conector recto"/>
            <p:cNvCxnSpPr/>
            <p:nvPr/>
          </p:nvCxnSpPr>
          <p:spPr>
            <a:xfrm>
              <a:off x="3636056" y="4797152"/>
              <a:ext cx="144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6306724" y="3789040"/>
            <a:ext cx="1721660" cy="2160240"/>
            <a:chOff x="5832648" y="3789040"/>
            <a:chExt cx="1721660" cy="2160240"/>
          </a:xfrm>
        </p:grpSpPr>
        <p:sp>
          <p:nvSpPr>
            <p:cNvPr id="24" name="23 Rectángulo redondeado"/>
            <p:cNvSpPr/>
            <p:nvPr/>
          </p:nvSpPr>
          <p:spPr>
            <a:xfrm>
              <a:off x="5898124" y="3789040"/>
              <a:ext cx="1656184" cy="216024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016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6" name="15 Rectángulo"/>
            <p:cNvSpPr/>
            <p:nvPr/>
          </p:nvSpPr>
          <p:spPr>
            <a:xfrm>
              <a:off x="6408712" y="3945830"/>
              <a:ext cx="535724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rPr>
                <a:t>5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16 Rectángulo"/>
            <p:cNvSpPr/>
            <p:nvPr/>
          </p:nvSpPr>
          <p:spPr>
            <a:xfrm>
              <a:off x="5832648" y="4809926"/>
              <a:ext cx="16196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10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" name="17 Conector recto"/>
            <p:cNvCxnSpPr/>
            <p:nvPr/>
          </p:nvCxnSpPr>
          <p:spPr>
            <a:xfrm>
              <a:off x="5976824" y="4797152"/>
              <a:ext cx="144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32 Grupo"/>
          <p:cNvGrpSpPr/>
          <p:nvPr/>
        </p:nvGrpSpPr>
        <p:grpSpPr>
          <a:xfrm>
            <a:off x="539552" y="4581128"/>
            <a:ext cx="2448272" cy="1800200"/>
            <a:chOff x="539552" y="4695164"/>
            <a:chExt cx="2448272" cy="1800200"/>
          </a:xfrm>
          <a:noFill/>
        </p:grpSpPr>
        <p:grpSp>
          <p:nvGrpSpPr>
            <p:cNvPr id="27" name="26 Grupo"/>
            <p:cNvGrpSpPr/>
            <p:nvPr/>
          </p:nvGrpSpPr>
          <p:grpSpPr>
            <a:xfrm>
              <a:off x="755576" y="4695164"/>
              <a:ext cx="2085558" cy="1800200"/>
              <a:chOff x="251520" y="4208314"/>
              <a:chExt cx="2085558" cy="1800200"/>
            </a:xfrm>
            <a:grpFill/>
          </p:grpSpPr>
          <p:sp>
            <p:nvSpPr>
              <p:cNvPr id="5" name="4 Rectángulo"/>
              <p:cNvSpPr/>
              <p:nvPr/>
            </p:nvSpPr>
            <p:spPr>
              <a:xfrm>
                <a:off x="450713" y="4233862"/>
                <a:ext cx="569387" cy="923330"/>
              </a:xfrm>
              <a:prstGeom prst="rect">
                <a:avLst/>
              </a:prstGeom>
              <a:grp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cap="all" dirty="0" smtClean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  <a:latin typeface="Arial" pitchFamily="34" charset="0"/>
                    <a:cs typeface="Arial" pitchFamily="34" charset="0"/>
                  </a:rPr>
                  <a:t>5</a:t>
                </a:r>
                <a:endParaRPr lang="es-ES" sz="5400" b="1" cap="all" spc="0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" name="5 Rectángulo"/>
              <p:cNvSpPr/>
              <p:nvPr/>
            </p:nvSpPr>
            <p:spPr>
              <a:xfrm>
                <a:off x="450713" y="5085184"/>
                <a:ext cx="575799" cy="923330"/>
              </a:xfrm>
              <a:prstGeom prst="rect">
                <a:avLst/>
              </a:prstGeom>
              <a:grp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/>
                <a:r>
                  <a:rPr lang="es-ES" sz="5400" b="1" cap="none" spc="50" dirty="0" smtClean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5</a:t>
                </a:r>
                <a:endParaRPr lang="es-ES" sz="5400" b="1" cap="none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7" name="6 Conector recto"/>
              <p:cNvCxnSpPr/>
              <p:nvPr/>
            </p:nvCxnSpPr>
            <p:spPr>
              <a:xfrm>
                <a:off x="251520" y="5085184"/>
                <a:ext cx="864096" cy="0"/>
              </a:xfrm>
              <a:prstGeom prst="line">
                <a:avLst/>
              </a:prstGeom>
              <a:grpFill/>
              <a:ln w="76200"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6" name="15 Rectángulo"/>
              <p:cNvSpPr/>
              <p:nvPr/>
            </p:nvSpPr>
            <p:spPr>
              <a:xfrm>
                <a:off x="1398570" y="4208314"/>
                <a:ext cx="938508" cy="1446550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s-ES" sz="88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1</a:t>
                </a:r>
                <a:endParaRPr lang="es-ES" sz="88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16 Rectángulo"/>
              <p:cNvSpPr/>
              <p:nvPr/>
            </p:nvSpPr>
            <p:spPr>
              <a:xfrm>
                <a:off x="1123798" y="4568354"/>
                <a:ext cx="588624" cy="923330"/>
              </a:xfrm>
              <a:prstGeom prst="rect">
                <a:avLst/>
              </a:prstGeom>
              <a:grp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dirty="0" smtClean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=</a:t>
                </a:r>
                <a:endParaRPr lang="es-ES" sz="54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0" name="29 Rectángulo redondeado"/>
            <p:cNvSpPr/>
            <p:nvPr/>
          </p:nvSpPr>
          <p:spPr>
            <a:xfrm>
              <a:off x="539552" y="4725144"/>
              <a:ext cx="2448272" cy="1728192"/>
            </a:xfrm>
            <a:prstGeom prst="roundRect">
              <a:avLst/>
            </a:prstGeom>
            <a:grpFill/>
            <a:ln w="1047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131840" y="4581128"/>
            <a:ext cx="2592288" cy="1800200"/>
            <a:chOff x="3131840" y="4698106"/>
            <a:chExt cx="2592288" cy="1800200"/>
          </a:xfrm>
          <a:noFill/>
        </p:grpSpPr>
        <p:grpSp>
          <p:nvGrpSpPr>
            <p:cNvPr id="29" name="28 Grupo"/>
            <p:cNvGrpSpPr/>
            <p:nvPr/>
          </p:nvGrpSpPr>
          <p:grpSpPr>
            <a:xfrm>
              <a:off x="3131840" y="4698106"/>
              <a:ext cx="2592288" cy="1800200"/>
              <a:chOff x="5724128" y="4293096"/>
              <a:chExt cx="2592288" cy="1800200"/>
            </a:xfrm>
            <a:grpFill/>
          </p:grpSpPr>
          <p:sp>
            <p:nvSpPr>
              <p:cNvPr id="13" name="12 Rectángulo"/>
              <p:cNvSpPr/>
              <p:nvPr/>
            </p:nvSpPr>
            <p:spPr>
              <a:xfrm>
                <a:off x="5868144" y="4305870"/>
                <a:ext cx="1224136" cy="923330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s-ES" sz="5400" b="1" cap="all" dirty="0" smtClean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  <a:latin typeface="Arial" pitchFamily="34" charset="0"/>
                    <a:cs typeface="Arial" pitchFamily="34" charset="0"/>
                  </a:rPr>
                  <a:t>10</a:t>
                </a:r>
                <a:endParaRPr lang="es-ES" sz="5400" b="1" cap="all" spc="0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13 Rectángulo"/>
              <p:cNvSpPr/>
              <p:nvPr/>
            </p:nvSpPr>
            <p:spPr>
              <a:xfrm>
                <a:off x="5724128" y="5169966"/>
                <a:ext cx="1619672" cy="923330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/>
                <a:r>
                  <a:rPr lang="es-ES" sz="5400" b="1" spc="50" dirty="0" smtClean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10</a:t>
                </a:r>
                <a:endParaRPr lang="es-ES" sz="5400" b="1" cap="none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5" name="14 Conector recto"/>
              <p:cNvCxnSpPr/>
              <p:nvPr/>
            </p:nvCxnSpPr>
            <p:spPr>
              <a:xfrm>
                <a:off x="6084328" y="5169966"/>
                <a:ext cx="864000" cy="0"/>
              </a:xfrm>
              <a:prstGeom prst="line">
                <a:avLst/>
              </a:prstGeom>
              <a:grpFill/>
              <a:ln w="76200"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20" name="19 Rectángulo"/>
              <p:cNvSpPr/>
              <p:nvPr/>
            </p:nvSpPr>
            <p:spPr>
              <a:xfrm>
                <a:off x="7377908" y="4293096"/>
                <a:ext cx="938508" cy="1446550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s-ES" sz="88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1</a:t>
                </a:r>
                <a:endParaRPr lang="es-ES" sz="88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20 Rectángulo"/>
              <p:cNvSpPr/>
              <p:nvPr/>
            </p:nvSpPr>
            <p:spPr>
              <a:xfrm>
                <a:off x="7020272" y="4653136"/>
                <a:ext cx="588623" cy="923330"/>
              </a:xfrm>
              <a:prstGeom prst="rect">
                <a:avLst/>
              </a:prstGeom>
              <a:grp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dirty="0" smtClean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=</a:t>
                </a:r>
                <a:endParaRPr lang="es-ES" sz="54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1" name="30 Rectángulo redondeado"/>
            <p:cNvSpPr/>
            <p:nvPr/>
          </p:nvSpPr>
          <p:spPr>
            <a:xfrm>
              <a:off x="3275856" y="4725144"/>
              <a:ext cx="2448272" cy="1728192"/>
            </a:xfrm>
            <a:prstGeom prst="roundRect">
              <a:avLst/>
            </a:prstGeom>
            <a:grpFill/>
            <a:ln w="1047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5" name="34 Grupo"/>
          <p:cNvGrpSpPr/>
          <p:nvPr/>
        </p:nvGrpSpPr>
        <p:grpSpPr>
          <a:xfrm>
            <a:off x="6228184" y="4574738"/>
            <a:ext cx="2448272" cy="1806590"/>
            <a:chOff x="6228184" y="4710154"/>
            <a:chExt cx="2448272" cy="1806590"/>
          </a:xfrm>
          <a:noFill/>
        </p:grpSpPr>
        <p:grpSp>
          <p:nvGrpSpPr>
            <p:cNvPr id="28" name="27 Grupo"/>
            <p:cNvGrpSpPr/>
            <p:nvPr/>
          </p:nvGrpSpPr>
          <p:grpSpPr>
            <a:xfrm>
              <a:off x="6372200" y="4710154"/>
              <a:ext cx="2160240" cy="1806590"/>
              <a:chOff x="3131840" y="4358714"/>
              <a:chExt cx="2160240" cy="1806590"/>
            </a:xfrm>
            <a:grpFill/>
          </p:grpSpPr>
          <p:sp>
            <p:nvSpPr>
              <p:cNvPr id="9" name="8 Rectángulo"/>
              <p:cNvSpPr/>
              <p:nvPr/>
            </p:nvSpPr>
            <p:spPr>
              <a:xfrm>
                <a:off x="3309784" y="4365104"/>
                <a:ext cx="535724" cy="923330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s-ES" sz="5400" b="1" cap="all" dirty="0" smtClean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  <a:latin typeface="Arial" pitchFamily="34" charset="0"/>
                    <a:cs typeface="Arial" pitchFamily="34" charset="0"/>
                  </a:rPr>
                  <a:t>3</a:t>
                </a:r>
                <a:endParaRPr lang="es-ES" sz="5400" b="1" cap="all" spc="0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" name="9 Rectángulo"/>
              <p:cNvSpPr/>
              <p:nvPr/>
            </p:nvSpPr>
            <p:spPr>
              <a:xfrm>
                <a:off x="3309784" y="5241974"/>
                <a:ext cx="542136" cy="923330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/>
                <a:r>
                  <a:rPr lang="es-ES" sz="5400" b="1" spc="50" dirty="0" smtClean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3</a:t>
                </a:r>
                <a:endParaRPr lang="es-ES" sz="5400" b="1" cap="none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1" name="10 Conector recto"/>
              <p:cNvCxnSpPr/>
              <p:nvPr/>
            </p:nvCxnSpPr>
            <p:spPr>
              <a:xfrm>
                <a:off x="3131840" y="5241974"/>
                <a:ext cx="864000" cy="0"/>
              </a:xfrm>
              <a:prstGeom prst="line">
                <a:avLst/>
              </a:prstGeom>
              <a:grpFill/>
              <a:ln w="76200"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8" name="17 Rectángulo"/>
              <p:cNvSpPr/>
              <p:nvPr/>
            </p:nvSpPr>
            <p:spPr>
              <a:xfrm>
                <a:off x="4353572" y="4358714"/>
                <a:ext cx="938508" cy="1446550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s-ES" sz="88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1</a:t>
                </a:r>
                <a:endParaRPr lang="es-ES" sz="88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18 Rectángulo"/>
              <p:cNvSpPr/>
              <p:nvPr/>
            </p:nvSpPr>
            <p:spPr>
              <a:xfrm>
                <a:off x="4007041" y="4718754"/>
                <a:ext cx="780983" cy="923330"/>
              </a:xfrm>
              <a:prstGeom prst="rect">
                <a:avLst/>
              </a:prstGeom>
              <a:grp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dirty="0" smtClean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= </a:t>
                </a:r>
                <a:endParaRPr lang="es-ES" sz="54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2" name="31 Rectángulo redondeado"/>
            <p:cNvSpPr/>
            <p:nvPr/>
          </p:nvSpPr>
          <p:spPr>
            <a:xfrm>
              <a:off x="6228184" y="4725144"/>
              <a:ext cx="2448272" cy="1728192"/>
            </a:xfrm>
            <a:prstGeom prst="roundRect">
              <a:avLst/>
            </a:prstGeom>
            <a:grpFill/>
            <a:ln w="1047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25" name="2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Fracción aparente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2805937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MX" dirty="0" smtClean="0"/>
              <a:t>Es una fracción cuyo numerador y denominador son iguales, por lo que el resultado es igual a 1. Es una manera de representar la unidad en forma de fracción.</a:t>
            </a:r>
          </a:p>
          <a:p>
            <a:pPr algn="just">
              <a:buNone/>
            </a:pPr>
            <a:r>
              <a:rPr lang="es-MX" dirty="0" smtClean="0"/>
              <a:t>Si el numerador y el denominado son iguales la fracción vale una unidad entera.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Fracción impropia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230425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dirty="0" smtClean="0"/>
              <a:t>Cuando el numerador es igual o mayor que el denominador, la fracción vale igual o más que la unidad y se llama impropia.</a:t>
            </a:r>
          </a:p>
          <a:p>
            <a:pPr algn="just">
              <a:buNone/>
            </a:pPr>
            <a:r>
              <a:rPr lang="es-MX" dirty="0" smtClean="0"/>
              <a:t>Ejemplos: </a:t>
            </a:r>
          </a:p>
          <a:p>
            <a:pPr algn="just"/>
            <a:endParaRPr lang="es-MX" dirty="0" smtClean="0"/>
          </a:p>
          <a:p>
            <a:pPr algn="just">
              <a:buNone/>
            </a:pPr>
            <a:endParaRPr lang="es-MX" dirty="0"/>
          </a:p>
        </p:txBody>
      </p:sp>
      <p:grpSp>
        <p:nvGrpSpPr>
          <p:cNvPr id="29" name="28 Grupo"/>
          <p:cNvGrpSpPr/>
          <p:nvPr/>
        </p:nvGrpSpPr>
        <p:grpSpPr>
          <a:xfrm>
            <a:off x="899592" y="4149080"/>
            <a:ext cx="1368152" cy="2088232"/>
            <a:chOff x="899592" y="4149080"/>
            <a:chExt cx="1368152" cy="2088232"/>
          </a:xfrm>
        </p:grpSpPr>
        <p:sp>
          <p:nvSpPr>
            <p:cNvPr id="21" name="20 Rectángulo redondeado"/>
            <p:cNvSpPr/>
            <p:nvPr/>
          </p:nvSpPr>
          <p:spPr>
            <a:xfrm>
              <a:off x="899592" y="4149080"/>
              <a:ext cx="1368152" cy="208823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" name="4 Rectángulo"/>
            <p:cNvSpPr/>
            <p:nvPr/>
          </p:nvSpPr>
          <p:spPr>
            <a:xfrm>
              <a:off x="1259632" y="4233862"/>
              <a:ext cx="56938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rPr>
                <a:t>7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1242640" y="5241974"/>
              <a:ext cx="57580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5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" name="6 Conector recto"/>
            <p:cNvCxnSpPr/>
            <p:nvPr/>
          </p:nvCxnSpPr>
          <p:spPr>
            <a:xfrm>
              <a:off x="1115616" y="5241974"/>
              <a:ext cx="90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2915816" y="4149080"/>
            <a:ext cx="1368152" cy="2088232"/>
            <a:chOff x="2915816" y="4149080"/>
            <a:chExt cx="1368152" cy="2088232"/>
          </a:xfrm>
        </p:grpSpPr>
        <p:sp>
          <p:nvSpPr>
            <p:cNvPr id="23" name="22 Rectángulo redondeado"/>
            <p:cNvSpPr/>
            <p:nvPr/>
          </p:nvSpPr>
          <p:spPr>
            <a:xfrm>
              <a:off x="2915816" y="4149080"/>
              <a:ext cx="1368152" cy="208823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3347704" y="4293096"/>
              <a:ext cx="535724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rPr>
                <a:t>5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3347704" y="5241974"/>
              <a:ext cx="54213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3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" name="10 Conector recto"/>
            <p:cNvCxnSpPr/>
            <p:nvPr/>
          </p:nvCxnSpPr>
          <p:spPr>
            <a:xfrm>
              <a:off x="3131272" y="5241974"/>
              <a:ext cx="90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4860032" y="4149080"/>
            <a:ext cx="1619672" cy="2088232"/>
            <a:chOff x="4860032" y="4149080"/>
            <a:chExt cx="1619672" cy="2088232"/>
          </a:xfrm>
        </p:grpSpPr>
        <p:sp>
          <p:nvSpPr>
            <p:cNvPr id="24" name="23 Rectángulo redondeado"/>
            <p:cNvSpPr/>
            <p:nvPr/>
          </p:nvSpPr>
          <p:spPr>
            <a:xfrm>
              <a:off x="5004048" y="4149080"/>
              <a:ext cx="1368152" cy="208823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3" name="12 Rectángulo"/>
            <p:cNvSpPr/>
            <p:nvPr/>
          </p:nvSpPr>
          <p:spPr>
            <a:xfrm>
              <a:off x="5111552" y="4305870"/>
              <a:ext cx="1187624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rPr>
                <a:t>15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13 Rectángulo"/>
            <p:cNvSpPr/>
            <p:nvPr/>
          </p:nvSpPr>
          <p:spPr>
            <a:xfrm>
              <a:off x="4860032" y="5241974"/>
              <a:ext cx="16196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10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5" name="14 Conector recto"/>
            <p:cNvCxnSpPr/>
            <p:nvPr/>
          </p:nvCxnSpPr>
          <p:spPr>
            <a:xfrm>
              <a:off x="5219664" y="5241974"/>
              <a:ext cx="90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28" name="27 Grupo"/>
          <p:cNvGrpSpPr/>
          <p:nvPr/>
        </p:nvGrpSpPr>
        <p:grpSpPr>
          <a:xfrm>
            <a:off x="6840760" y="4149080"/>
            <a:ext cx="1619672" cy="2088232"/>
            <a:chOff x="6840760" y="4149080"/>
            <a:chExt cx="1619672" cy="2088232"/>
          </a:xfrm>
        </p:grpSpPr>
        <p:sp>
          <p:nvSpPr>
            <p:cNvPr id="25" name="24 Rectángulo redondeado"/>
            <p:cNvSpPr/>
            <p:nvPr/>
          </p:nvSpPr>
          <p:spPr>
            <a:xfrm>
              <a:off x="7020272" y="4149080"/>
              <a:ext cx="1368152" cy="208823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" name="16 Rectángulo"/>
            <p:cNvSpPr/>
            <p:nvPr/>
          </p:nvSpPr>
          <p:spPr>
            <a:xfrm>
              <a:off x="7092280" y="4293096"/>
              <a:ext cx="1187624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rPr>
                <a:t>9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17 Rectángulo"/>
            <p:cNvSpPr/>
            <p:nvPr/>
          </p:nvSpPr>
          <p:spPr>
            <a:xfrm>
              <a:off x="6840760" y="5229200"/>
              <a:ext cx="16196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5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9" name="18 Conector recto"/>
            <p:cNvCxnSpPr/>
            <p:nvPr/>
          </p:nvCxnSpPr>
          <p:spPr>
            <a:xfrm>
              <a:off x="7200392" y="5229200"/>
              <a:ext cx="90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fracción mixta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Es aquella que esta formada por un numero entero y una fracción. Se genera por la descomposición de una fracción impropia en un numero entero mas una fracción propia.</a:t>
            </a:r>
          </a:p>
        </p:txBody>
      </p:sp>
      <p:grpSp>
        <p:nvGrpSpPr>
          <p:cNvPr id="20" name="19 Grupo"/>
          <p:cNvGrpSpPr/>
          <p:nvPr/>
        </p:nvGrpSpPr>
        <p:grpSpPr>
          <a:xfrm>
            <a:off x="2267744" y="4293096"/>
            <a:ext cx="1440160" cy="2088232"/>
            <a:chOff x="2267744" y="4293096"/>
            <a:chExt cx="1440160" cy="2088232"/>
          </a:xfrm>
        </p:grpSpPr>
        <p:sp>
          <p:nvSpPr>
            <p:cNvPr id="16" name="15 Rectángulo redondeado"/>
            <p:cNvSpPr/>
            <p:nvPr/>
          </p:nvSpPr>
          <p:spPr>
            <a:xfrm>
              <a:off x="2267744" y="4293096"/>
              <a:ext cx="1440160" cy="2088232"/>
            </a:xfrm>
            <a:prstGeom prst="roundRect">
              <a:avLst/>
            </a:prstGeom>
            <a:ln w="5715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2490441" y="4365104"/>
              <a:ext cx="95410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rPr>
                <a:t>10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8 Rectángulo"/>
            <p:cNvSpPr/>
            <p:nvPr/>
          </p:nvSpPr>
          <p:spPr>
            <a:xfrm>
              <a:off x="2682800" y="5373216"/>
              <a:ext cx="57580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3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" name="9 Conector recto"/>
            <p:cNvCxnSpPr/>
            <p:nvPr/>
          </p:nvCxnSpPr>
          <p:spPr>
            <a:xfrm>
              <a:off x="2555776" y="5301208"/>
              <a:ext cx="90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7" name="6 Rectángulo"/>
          <p:cNvSpPr/>
          <p:nvPr/>
        </p:nvSpPr>
        <p:spPr>
          <a:xfrm>
            <a:off x="3851920" y="4797152"/>
            <a:ext cx="588623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endParaRPr lang="es-E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18 Grupo"/>
          <p:cNvGrpSpPr/>
          <p:nvPr/>
        </p:nvGrpSpPr>
        <p:grpSpPr>
          <a:xfrm>
            <a:off x="4499992" y="4293096"/>
            <a:ext cx="2664296" cy="2016224"/>
            <a:chOff x="4499992" y="4293096"/>
            <a:chExt cx="2664296" cy="2016224"/>
          </a:xfrm>
        </p:grpSpPr>
        <p:sp>
          <p:nvSpPr>
            <p:cNvPr id="17" name="16 Rectángulo redondeado"/>
            <p:cNvSpPr/>
            <p:nvPr/>
          </p:nvSpPr>
          <p:spPr>
            <a:xfrm>
              <a:off x="4499992" y="4293096"/>
              <a:ext cx="2664296" cy="2016224"/>
            </a:xfrm>
            <a:prstGeom prst="roundRect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4499992" y="4365104"/>
              <a:ext cx="938508" cy="186204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115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3</a:t>
              </a:r>
              <a:endParaRPr lang="es-ES" sz="115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6090844" y="4293096"/>
              <a:ext cx="56938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rPr>
                <a:t>1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11 Rectángulo"/>
            <p:cNvSpPr/>
            <p:nvPr/>
          </p:nvSpPr>
          <p:spPr>
            <a:xfrm>
              <a:off x="6156176" y="5301208"/>
              <a:ext cx="57580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3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" name="12 Conector recto"/>
            <p:cNvCxnSpPr/>
            <p:nvPr/>
          </p:nvCxnSpPr>
          <p:spPr>
            <a:xfrm>
              <a:off x="5940152" y="5301208"/>
              <a:ext cx="90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4" name="13 Rectángulo"/>
            <p:cNvSpPr/>
            <p:nvPr/>
          </p:nvSpPr>
          <p:spPr>
            <a:xfrm>
              <a:off x="5298757" y="4809926"/>
              <a:ext cx="58862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rial" pitchFamily="34" charset="0"/>
                  <a:cs typeface="Arial" pitchFamily="34" charset="0"/>
                </a:rPr>
                <a:t>+</a:t>
              </a:r>
              <a:endParaRPr lang="es-E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Fracciones Equivalentes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507288" cy="23042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Son aquellas fracciones que tienen distinto numerador y denominador, pero valen lo mismo.</a:t>
            </a:r>
          </a:p>
          <a:p>
            <a:pPr algn="just">
              <a:buNone/>
            </a:pPr>
            <a:r>
              <a:rPr lang="es-MX" dirty="0" smtClean="0"/>
              <a:t>Si multiplicamos o dividimos el numerador y el denominador de una fracción por el mismo numero se obtiene una fracción equivalente.</a:t>
            </a:r>
          </a:p>
          <a:p>
            <a:pPr algn="just">
              <a:buNone/>
            </a:pPr>
            <a:endParaRPr lang="es-MX" dirty="0"/>
          </a:p>
        </p:txBody>
      </p:sp>
      <p:grpSp>
        <p:nvGrpSpPr>
          <p:cNvPr id="4" name="3 Grupo"/>
          <p:cNvGrpSpPr/>
          <p:nvPr/>
        </p:nvGrpSpPr>
        <p:grpSpPr>
          <a:xfrm>
            <a:off x="179512" y="4437112"/>
            <a:ext cx="3528232" cy="1931442"/>
            <a:chOff x="3059832" y="4581128"/>
            <a:chExt cx="3528232" cy="1931442"/>
          </a:xfrm>
        </p:grpSpPr>
        <p:grpSp>
          <p:nvGrpSpPr>
            <p:cNvPr id="5" name="3 Grupo"/>
            <p:cNvGrpSpPr/>
            <p:nvPr/>
          </p:nvGrpSpPr>
          <p:grpSpPr>
            <a:xfrm>
              <a:off x="3059832" y="4581128"/>
              <a:ext cx="1990312" cy="1931442"/>
              <a:chOff x="683568" y="4089846"/>
              <a:chExt cx="1990312" cy="1931442"/>
            </a:xfrm>
          </p:grpSpPr>
          <p:grpSp>
            <p:nvGrpSpPr>
              <p:cNvPr id="10" name="3 Grupo"/>
              <p:cNvGrpSpPr/>
              <p:nvPr/>
            </p:nvGrpSpPr>
            <p:grpSpPr>
              <a:xfrm>
                <a:off x="683568" y="4089846"/>
                <a:ext cx="1440000" cy="1931442"/>
                <a:chOff x="467704" y="3717032"/>
                <a:chExt cx="1440000" cy="1931442"/>
              </a:xfrm>
            </p:grpSpPr>
            <p:sp>
              <p:nvSpPr>
                <p:cNvPr id="13" name="7 Rectángulo"/>
                <p:cNvSpPr/>
                <p:nvPr/>
              </p:nvSpPr>
              <p:spPr>
                <a:xfrm>
                  <a:off x="903600" y="3717032"/>
                  <a:ext cx="527709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s-ES" sz="5400" b="1" cap="all" spc="0" dirty="0" smtClean="0">
                      <a:ln w="9000" cmpd="sng">
                        <a:solidFill>
                          <a:schemeClr val="accent4">
                            <a:shade val="50000"/>
                            <a:satMod val="120000"/>
                          </a:schemeClr>
                        </a:solidFill>
                        <a:prstDash val="solid"/>
                      </a:ln>
                      <a:gradFill>
                        <a:gsLst>
                          <a:gs pos="0">
                            <a:schemeClr val="accent4">
                              <a:shade val="20000"/>
                              <a:satMod val="245000"/>
                            </a:schemeClr>
                          </a:gs>
                          <a:gs pos="43000">
                            <a:schemeClr val="accent4">
                              <a:satMod val="255000"/>
                            </a:schemeClr>
                          </a:gs>
                          <a:gs pos="48000">
                            <a:schemeClr val="accent4">
                              <a:shade val="85000"/>
                              <a:satMod val="255000"/>
                            </a:schemeClr>
                          </a:gs>
                          <a:gs pos="100000">
                            <a:schemeClr val="accent4">
                              <a:shade val="20000"/>
                              <a:satMod val="245000"/>
                            </a:schemeClr>
                          </a:gs>
                        </a:gsLst>
                        <a:lin ang="5400000"/>
                      </a:gradFill>
                      <a:effectLst>
                        <a:reflection blurRad="12700" stA="28000" endPos="45000" dist="1000" dir="5400000" sy="-100000" algn="bl" rotWithShape="0"/>
                      </a:effectLst>
                    </a:rPr>
                    <a:t>1</a:t>
                  </a:r>
                  <a:endParaRPr lang="es-ES" sz="5400" b="1" cap="all" spc="0" dirty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</a:endParaRPr>
                </a:p>
              </p:txBody>
            </p:sp>
            <p:sp>
              <p:nvSpPr>
                <p:cNvPr id="14" name="13 Rectángulo"/>
                <p:cNvSpPr/>
                <p:nvPr/>
              </p:nvSpPr>
              <p:spPr>
                <a:xfrm>
                  <a:off x="892378" y="4725144"/>
                  <a:ext cx="556564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  <a:scene3d>
                    <a:camera prst="orthographicFront"/>
                    <a:lightRig rig="soft" dir="tl">
                      <a:rot lat="0" lon="0" rev="0"/>
                    </a:lightRig>
                  </a:scene3d>
                  <a:sp3d contourW="25400" prstMaterial="matte">
                    <a:bevelT w="25400" h="55880" prst="artDeco"/>
                    <a:contourClr>
                      <a:schemeClr val="accent2">
                        <a:tint val="20000"/>
                      </a:schemeClr>
                    </a:contourClr>
                  </a:sp3d>
                </a:bodyPr>
                <a:lstStyle/>
                <a:p>
                  <a:pPr algn="ctr"/>
                  <a:r>
                    <a:rPr lang="es-ES" sz="5400" b="1" spc="50" dirty="0" smtClean="0">
                      <a:ln w="11430"/>
                      <a:gradFill>
                        <a:gsLst>
                          <a:gs pos="25000">
                            <a:schemeClr val="accent2">
                              <a:satMod val="155000"/>
                            </a:schemeClr>
                          </a:gs>
                          <a:gs pos="100000">
                            <a:schemeClr val="accent2">
                              <a:shade val="45000"/>
                              <a:satMod val="165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</a:rPr>
                    <a:t>4</a:t>
                  </a:r>
                  <a:endParaRPr lang="es-ES" sz="5400" b="1" cap="none" spc="50" dirty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</a:endParaRPr>
                </a:p>
              </p:txBody>
            </p:sp>
            <p:cxnSp>
              <p:nvCxnSpPr>
                <p:cNvPr id="15" name="14 Conector recto"/>
                <p:cNvCxnSpPr/>
                <p:nvPr/>
              </p:nvCxnSpPr>
              <p:spPr>
                <a:xfrm>
                  <a:off x="467704" y="4725144"/>
                  <a:ext cx="1440000" cy="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accent5"/>
                </a:lnRef>
                <a:fillRef idx="0">
                  <a:schemeClr val="accent5"/>
                </a:fillRef>
                <a:effectRef idx="2">
                  <a:schemeClr val="accent5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" name="11 Rectángulo"/>
              <p:cNvSpPr/>
              <p:nvPr/>
            </p:nvSpPr>
            <p:spPr>
              <a:xfrm>
                <a:off x="2123728" y="4581128"/>
                <a:ext cx="55015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dirty="0" smtClean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rPr>
                  <a:t>=</a:t>
                </a:r>
                <a:endParaRPr lang="es-ES" sz="54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6" name="5 Rectángulo"/>
            <p:cNvSpPr/>
            <p:nvPr/>
          </p:nvSpPr>
          <p:spPr>
            <a:xfrm>
              <a:off x="5586364" y="4581128"/>
              <a:ext cx="52290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3</a:t>
              </a:r>
              <a:endPara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sp>
          <p:nvSpPr>
            <p:cNvPr id="7" name="6 Rectángulo"/>
            <p:cNvSpPr/>
            <p:nvPr/>
          </p:nvSpPr>
          <p:spPr>
            <a:xfrm>
              <a:off x="5407630" y="5589240"/>
              <a:ext cx="886781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s-ES" sz="5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12</a:t>
              </a:r>
              <a:endParaRPr lang="es-E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cxnSp>
          <p:nvCxnSpPr>
            <p:cNvPr id="8" name="7 Conector recto"/>
            <p:cNvCxnSpPr/>
            <p:nvPr/>
          </p:nvCxnSpPr>
          <p:spPr>
            <a:xfrm>
              <a:off x="5148064" y="5589240"/>
              <a:ext cx="1440000" cy="0"/>
            </a:xfrm>
            <a:prstGeom prst="line">
              <a:avLst/>
            </a:prstGeom>
            <a:ln w="76200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16" name="15 Elipse"/>
          <p:cNvSpPr/>
          <p:nvPr/>
        </p:nvSpPr>
        <p:spPr>
          <a:xfrm>
            <a:off x="2123728" y="4392488"/>
            <a:ext cx="1800200" cy="220486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Flecha curvada hacia abajo"/>
          <p:cNvSpPr/>
          <p:nvPr/>
        </p:nvSpPr>
        <p:spPr>
          <a:xfrm>
            <a:off x="3635896" y="3645024"/>
            <a:ext cx="2952328" cy="9361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4139952" y="3933056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Se obtuvo:</a:t>
            </a:r>
            <a:endParaRPr lang="es-MX" sz="2400" dirty="0"/>
          </a:p>
        </p:txBody>
      </p:sp>
      <p:grpSp>
        <p:nvGrpSpPr>
          <p:cNvPr id="38" name="37 Grupo"/>
          <p:cNvGrpSpPr/>
          <p:nvPr/>
        </p:nvGrpSpPr>
        <p:grpSpPr>
          <a:xfrm>
            <a:off x="4355976" y="4481736"/>
            <a:ext cx="4644008" cy="2115616"/>
            <a:chOff x="4355976" y="4481736"/>
            <a:chExt cx="4644008" cy="2115616"/>
          </a:xfrm>
        </p:grpSpPr>
        <p:grpSp>
          <p:nvGrpSpPr>
            <p:cNvPr id="18" name="17 Grupo"/>
            <p:cNvGrpSpPr/>
            <p:nvPr/>
          </p:nvGrpSpPr>
          <p:grpSpPr>
            <a:xfrm>
              <a:off x="4427984" y="4481736"/>
              <a:ext cx="2520280" cy="2043608"/>
              <a:chOff x="3059832" y="4581128"/>
              <a:chExt cx="3528232" cy="1931442"/>
            </a:xfrm>
          </p:grpSpPr>
          <p:grpSp>
            <p:nvGrpSpPr>
              <p:cNvPr id="19" name="3 Grupo"/>
              <p:cNvGrpSpPr/>
              <p:nvPr/>
            </p:nvGrpSpPr>
            <p:grpSpPr>
              <a:xfrm>
                <a:off x="3059832" y="4581128"/>
                <a:ext cx="1987907" cy="1931442"/>
                <a:chOff x="683568" y="4089846"/>
                <a:chExt cx="1987907" cy="1931442"/>
              </a:xfrm>
            </p:grpSpPr>
            <p:grpSp>
              <p:nvGrpSpPr>
                <p:cNvPr id="23" name="3 Grupo"/>
                <p:cNvGrpSpPr/>
                <p:nvPr/>
              </p:nvGrpSpPr>
              <p:grpSpPr>
                <a:xfrm>
                  <a:off x="683568" y="4089846"/>
                  <a:ext cx="1440000" cy="1931442"/>
                  <a:chOff x="467704" y="3717032"/>
                  <a:chExt cx="1440000" cy="1931442"/>
                </a:xfrm>
              </p:grpSpPr>
              <p:sp>
                <p:nvSpPr>
                  <p:cNvPr id="25" name="7 Rectángulo"/>
                  <p:cNvSpPr/>
                  <p:nvPr/>
                </p:nvSpPr>
                <p:spPr>
                  <a:xfrm>
                    <a:off x="903600" y="3717032"/>
                    <a:ext cx="527709" cy="923330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5400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rPr>
                      <a:t>1</a:t>
                    </a:r>
                    <a:endParaRPr lang="es-ES" sz="5400" b="1" cap="all" spc="0" dirty="0">
                      <a:ln w="9000" cmpd="sng">
                        <a:solidFill>
                          <a:schemeClr val="accent4">
                            <a:shade val="50000"/>
                            <a:satMod val="120000"/>
                          </a:schemeClr>
                        </a:solidFill>
                        <a:prstDash val="solid"/>
                      </a:ln>
                      <a:gradFill>
                        <a:gsLst>
                          <a:gs pos="0">
                            <a:schemeClr val="accent4">
                              <a:shade val="20000"/>
                              <a:satMod val="245000"/>
                            </a:schemeClr>
                          </a:gs>
                          <a:gs pos="43000">
                            <a:schemeClr val="accent4">
                              <a:satMod val="255000"/>
                            </a:schemeClr>
                          </a:gs>
                          <a:gs pos="48000">
                            <a:schemeClr val="accent4">
                              <a:shade val="85000"/>
                              <a:satMod val="255000"/>
                            </a:schemeClr>
                          </a:gs>
                          <a:gs pos="100000">
                            <a:schemeClr val="accent4">
                              <a:shade val="20000"/>
                              <a:satMod val="245000"/>
                            </a:schemeClr>
                          </a:gs>
                        </a:gsLst>
                        <a:lin ang="5400000"/>
                      </a:gradFill>
                      <a:effectLst>
                        <a:reflection blurRad="12700" stA="28000" endPos="45000" dist="1000" dir="5400000" sy="-100000" algn="bl" rotWithShape="0"/>
                      </a:effectLst>
                    </a:endParaRPr>
                  </a:p>
                </p:txBody>
              </p:sp>
              <p:sp>
                <p:nvSpPr>
                  <p:cNvPr id="26" name="25 Rectángulo"/>
                  <p:cNvSpPr/>
                  <p:nvPr/>
                </p:nvSpPr>
                <p:spPr>
                  <a:xfrm>
                    <a:off x="892378" y="4725144"/>
                    <a:ext cx="556564" cy="923330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  <a:scene3d>
                      <a:camera prst="orthographicFront"/>
                      <a:lightRig rig="soft" dir="tl">
                        <a:rot lat="0" lon="0" rev="0"/>
                      </a:lightRig>
                    </a:scene3d>
                    <a:sp3d contourW="25400" prstMaterial="matte">
                      <a:bevelT w="25400" h="55880" prst="artDeco"/>
                      <a:contourClr>
                        <a:schemeClr val="accent2">
                          <a:tint val="20000"/>
                        </a:schemeClr>
                      </a:contourClr>
                    </a:sp3d>
                  </a:bodyPr>
                  <a:lstStyle/>
                  <a:p>
                    <a:pPr algn="ctr"/>
                    <a:r>
                      <a:rPr lang="es-ES" sz="5400" b="1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</a:rPr>
                      <a:t>4</a:t>
                    </a:r>
                    <a:endParaRPr lang="es-ES" sz="5400" b="1" cap="none" spc="50" dirty="0">
                      <a:ln w="11430"/>
                      <a:gradFill>
                        <a:gsLst>
                          <a:gs pos="25000">
                            <a:schemeClr val="accent2">
                              <a:satMod val="155000"/>
                            </a:schemeClr>
                          </a:gs>
                          <a:gs pos="100000">
                            <a:schemeClr val="accent2">
                              <a:shade val="45000"/>
                              <a:satMod val="165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</a:endParaRPr>
                  </a:p>
                </p:txBody>
              </p:sp>
              <p:cxnSp>
                <p:nvCxnSpPr>
                  <p:cNvPr id="27" name="26 Conector recto"/>
                  <p:cNvCxnSpPr/>
                  <p:nvPr/>
                </p:nvCxnSpPr>
                <p:spPr>
                  <a:xfrm>
                    <a:off x="467704" y="4725144"/>
                    <a:ext cx="1440000" cy="0"/>
                  </a:xfrm>
                  <a:prstGeom prst="line">
                    <a:avLst/>
                  </a:prstGeom>
                  <a:ln w="76200"/>
                </p:spPr>
                <p:style>
                  <a:lnRef idx="3">
                    <a:schemeClr val="accent5"/>
                  </a:lnRef>
                  <a:fillRef idx="0">
                    <a:schemeClr val="accent5"/>
                  </a:fillRef>
                  <a:effectRef idx="2">
                    <a:schemeClr val="accent5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4" name="23 Rectángulo"/>
                <p:cNvSpPr/>
                <p:nvPr/>
              </p:nvSpPr>
              <p:spPr>
                <a:xfrm>
                  <a:off x="2126133" y="4145178"/>
                  <a:ext cx="545342" cy="92333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s-ES" sz="5400" b="1" dirty="0" smtClean="0">
                      <a:ln w="31550" cmpd="sng">
                        <a:gradFill>
                          <a:gsLst>
                            <a:gs pos="70000">
                              <a:schemeClr val="accent6">
                                <a:shade val="50000"/>
                                <a:satMod val="190000"/>
                              </a:schemeClr>
                            </a:gs>
                            <a:gs pos="0">
                              <a:schemeClr val="accent6">
                                <a:tint val="77000"/>
                                <a:satMod val="180000"/>
                              </a:schemeClr>
                            </a:gs>
                          </a:gsLst>
                          <a:lin ang="5400000"/>
                        </a:gradFill>
                        <a:prstDash val="solid"/>
                      </a:ln>
                      <a:solidFill>
                        <a:schemeClr val="accent6">
                          <a:tint val="15000"/>
                          <a:satMod val="200000"/>
                        </a:schemeClr>
                      </a:solidFill>
                      <a:effectLst>
                        <a:outerShdw blurRad="50800" dist="40000" dir="5400000" algn="tl" rotWithShape="0">
                          <a:srgbClr val="000000">
                            <a:shade val="5000"/>
                            <a:satMod val="120000"/>
                            <a:alpha val="33000"/>
                          </a:srgbClr>
                        </a:outerShdw>
                      </a:effectLst>
                    </a:rPr>
                    <a:t>x</a:t>
                  </a:r>
                  <a:endParaRPr lang="es-ES" sz="5400" b="1" dirty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20" name="19 Rectángulo"/>
              <p:cNvSpPr/>
              <p:nvPr/>
            </p:nvSpPr>
            <p:spPr>
              <a:xfrm>
                <a:off x="5586364" y="4581128"/>
                <a:ext cx="522900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cap="all" spc="0" dirty="0" smtClean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</a:rPr>
                  <a:t>3</a:t>
                </a:r>
                <a:endParaRPr lang="es-ES" sz="5400" b="1" cap="all" spc="0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endParaRPr>
              </a:p>
            </p:txBody>
          </p:sp>
          <p:sp>
            <p:nvSpPr>
              <p:cNvPr id="21" name="20 Rectángulo"/>
              <p:cNvSpPr/>
              <p:nvPr/>
            </p:nvSpPr>
            <p:spPr>
              <a:xfrm>
                <a:off x="5586364" y="5589240"/>
                <a:ext cx="52931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/>
                <a:r>
                  <a:rPr lang="es-ES" sz="5400" b="1" spc="50" dirty="0" smtClean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</a:rPr>
                  <a:t>3</a:t>
                </a:r>
                <a:endParaRPr lang="es-ES" sz="5400" b="1" cap="none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endParaRPr>
              </a:p>
            </p:txBody>
          </p:sp>
          <p:cxnSp>
            <p:nvCxnSpPr>
              <p:cNvPr id="22" name="21 Conector recto"/>
              <p:cNvCxnSpPr/>
              <p:nvPr/>
            </p:nvCxnSpPr>
            <p:spPr>
              <a:xfrm>
                <a:off x="5148064" y="5589240"/>
                <a:ext cx="1440000" cy="0"/>
              </a:xfrm>
              <a:prstGeom prst="line">
                <a:avLst/>
              </a:prstGeom>
              <a:ln w="76200"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</p:grpSp>
        <p:grpSp>
          <p:nvGrpSpPr>
            <p:cNvPr id="37" name="36 Grupo"/>
            <p:cNvGrpSpPr/>
            <p:nvPr/>
          </p:nvGrpSpPr>
          <p:grpSpPr>
            <a:xfrm>
              <a:off x="4355976" y="4509120"/>
              <a:ext cx="4644008" cy="2088232"/>
              <a:chOff x="4355976" y="4581128"/>
              <a:chExt cx="4644008" cy="2088232"/>
            </a:xfrm>
          </p:grpSpPr>
          <p:sp>
            <p:nvSpPr>
              <p:cNvPr id="29" name="28 Rectángulo"/>
              <p:cNvSpPr/>
              <p:nvPr/>
            </p:nvSpPr>
            <p:spPr>
              <a:xfrm>
                <a:off x="6948264" y="5025950"/>
                <a:ext cx="55015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dirty="0" smtClean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rPr>
                  <a:t>=</a:t>
                </a:r>
                <a:endParaRPr lang="es-ES" sz="54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endParaRPr>
              </a:p>
            </p:txBody>
          </p:sp>
          <p:sp>
            <p:nvSpPr>
              <p:cNvPr id="30" name="29 Rectángulo"/>
              <p:cNvSpPr/>
              <p:nvPr/>
            </p:nvSpPr>
            <p:spPr>
              <a:xfrm>
                <a:off x="7956376" y="4581128"/>
                <a:ext cx="522900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cap="all" spc="0" dirty="0" smtClean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</a:rPr>
                  <a:t>3</a:t>
                </a:r>
                <a:endParaRPr lang="es-ES" sz="5400" b="1" cap="all" spc="0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endParaRPr>
              </a:p>
            </p:txBody>
          </p:sp>
          <p:sp>
            <p:nvSpPr>
              <p:cNvPr id="31" name="30 Rectángulo"/>
              <p:cNvSpPr/>
              <p:nvPr/>
            </p:nvSpPr>
            <p:spPr>
              <a:xfrm>
                <a:off x="7777642" y="5589240"/>
                <a:ext cx="886781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/>
                <a:r>
                  <a:rPr lang="es-ES" sz="5400" b="1" spc="50" dirty="0" smtClean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</a:rPr>
                  <a:t>12</a:t>
                </a:r>
                <a:endParaRPr lang="es-ES" sz="5400" b="1" cap="none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endParaRPr>
              </a:p>
            </p:txBody>
          </p:sp>
          <p:cxnSp>
            <p:nvCxnSpPr>
              <p:cNvPr id="32" name="31 Conector recto"/>
              <p:cNvCxnSpPr/>
              <p:nvPr/>
            </p:nvCxnSpPr>
            <p:spPr>
              <a:xfrm>
                <a:off x="7518076" y="5589240"/>
                <a:ext cx="1440000" cy="0"/>
              </a:xfrm>
              <a:prstGeom prst="line">
                <a:avLst/>
              </a:prstGeom>
              <a:ln w="76200"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35" name="34 Rectángulo redondeado"/>
              <p:cNvSpPr/>
              <p:nvPr/>
            </p:nvSpPr>
            <p:spPr>
              <a:xfrm>
                <a:off x="4355976" y="4725144"/>
                <a:ext cx="4644008" cy="1944216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36" name="35 Rectángulo"/>
              <p:cNvSpPr/>
              <p:nvPr/>
            </p:nvSpPr>
            <p:spPr>
              <a:xfrm>
                <a:off x="5478596" y="5620401"/>
                <a:ext cx="389548" cy="97695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5400" b="1" dirty="0" smtClean="0">
                    <a:ln w="31550" cmpd="sng">
                      <a:gradFill>
                        <a:gsLst>
                          <a:gs pos="70000">
                            <a:schemeClr val="accent6">
                              <a:shade val="50000"/>
                              <a:satMod val="190000"/>
                            </a:schemeClr>
                          </a:gs>
                          <a:gs pos="0">
                            <a:schemeClr val="accent6">
                              <a:tint val="77000"/>
                              <a:satMod val="180000"/>
                            </a:scheme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chemeClr val="accent6">
                        <a:tint val="15000"/>
                        <a:satMod val="200000"/>
                      </a:schemeClr>
                    </a:solidFill>
                    <a:effectLst>
                      <a:outerShdw blurRad="50800" dist="40000" dir="5400000" algn="tl" rotWithShape="0">
                        <a:srgbClr val="000000">
                          <a:shade val="5000"/>
                          <a:satMod val="120000"/>
                          <a:alpha val="33000"/>
                        </a:srgbClr>
                      </a:outerShdw>
                    </a:effectLst>
                  </a:rPr>
                  <a:t>x</a:t>
                </a:r>
                <a:endParaRPr lang="es-ES" sz="54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3" grpId="0" animBg="1"/>
      <p:bldP spid="3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568</TotalTime>
  <Words>934</Words>
  <Application>Microsoft Office PowerPoint</Application>
  <PresentationFormat>Presentación en pantalla (4:3)</PresentationFormat>
  <Paragraphs>224</Paragraphs>
  <Slides>22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Módulo</vt:lpstr>
      <vt:lpstr>Fracciones</vt:lpstr>
      <vt:lpstr>¿Qué son las fracciones?</vt:lpstr>
      <vt:lpstr>Elementos de una fracción</vt:lpstr>
      <vt:lpstr>Tipos de fracciones</vt:lpstr>
      <vt:lpstr>Fracción propia</vt:lpstr>
      <vt:lpstr>Fracción aparente</vt:lpstr>
      <vt:lpstr>Fracción impropia</vt:lpstr>
      <vt:lpstr>La fracción mixta</vt:lpstr>
      <vt:lpstr>Fracciones Equivalentes</vt:lpstr>
      <vt:lpstr>Diapositiva 10</vt:lpstr>
      <vt:lpstr>Simplificar fracciones</vt:lpstr>
      <vt:lpstr>Suma de fracciones con denominador común</vt:lpstr>
      <vt:lpstr>Resta de fracciones con denominador común</vt:lpstr>
      <vt:lpstr>Suma de fracciones con diferente denominador</vt:lpstr>
      <vt:lpstr>Ejemplo</vt:lpstr>
      <vt:lpstr>Resta de fracciones con diferente denominador</vt:lpstr>
      <vt:lpstr>Diapositiva 17</vt:lpstr>
      <vt:lpstr>Multiplicación de Fracciones</vt:lpstr>
      <vt:lpstr>Diapositiva 19</vt:lpstr>
      <vt:lpstr>División de Fracciones</vt:lpstr>
      <vt:lpstr>Diapositiva 21</vt:lpstr>
      <vt:lpstr>Bibliografía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Nilze</dc:creator>
  <cp:lastModifiedBy>Nilze</cp:lastModifiedBy>
  <cp:revision>33</cp:revision>
  <dcterms:created xsi:type="dcterms:W3CDTF">2012-01-25T02:55:04Z</dcterms:created>
  <dcterms:modified xsi:type="dcterms:W3CDTF">2012-01-31T03:45:10Z</dcterms:modified>
</cp:coreProperties>
</file>